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Lst>
  <p:sldSz cy="5143500" cx="9144000"/>
  <p:notesSz cx="6858000" cy="9144000"/>
  <p:embeddedFontLst>
    <p:embeddedFont>
      <p:font typeface="Raleway"/>
      <p:regular r:id="rId112"/>
      <p:bold r:id="rId113"/>
      <p:italic r:id="rId114"/>
      <p:boldItalic r:id="rId115"/>
    </p:embeddedFont>
    <p:embeddedFont>
      <p:font typeface="Lato"/>
      <p:regular r:id="rId116"/>
      <p:bold r:id="rId117"/>
      <p:italic r:id="rId118"/>
      <p:boldItalic r:id="rId1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font" Target="fonts/Lato-italic.fntdata"/><Relationship Id="rId117" Type="http://schemas.openxmlformats.org/officeDocument/2006/relationships/font" Target="fonts/Lato-bold.fntdata"/><Relationship Id="rId116" Type="http://schemas.openxmlformats.org/officeDocument/2006/relationships/font" Target="fonts/Lato-regular.fntdata"/><Relationship Id="rId115" Type="http://schemas.openxmlformats.org/officeDocument/2006/relationships/font" Target="fonts/Raleway-boldItalic.fntdata"/><Relationship Id="rId119" Type="http://schemas.openxmlformats.org/officeDocument/2006/relationships/font" Target="fonts/Lato-boldItalic.fntdata"/><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Raleway-italic.fntdata"/><Relationship Id="rId18" Type="http://schemas.openxmlformats.org/officeDocument/2006/relationships/slide" Target="slides/slide13.xml"/><Relationship Id="rId113" Type="http://schemas.openxmlformats.org/officeDocument/2006/relationships/font" Target="fonts/Raleway-bold.fntdata"/><Relationship Id="rId112" Type="http://schemas.openxmlformats.org/officeDocument/2006/relationships/font" Target="fonts/Raleway-regular.fntdata"/><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5de4030b8a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5de4030b8a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5de4030b8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5de4030b8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5deafb660e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5deafb660e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如何將RBM透過deep learning的方式改善呢? 我們透過DLGR的方法。</a:t>
            </a:r>
            <a:endParaRPr/>
          </a:p>
          <a:p>
            <a:pPr indent="0" lvl="0" marL="0" rtl="0" algn="l">
              <a:spcBef>
                <a:spcPts val="0"/>
              </a:spcBef>
              <a:spcAft>
                <a:spcPts val="0"/>
              </a:spcAft>
              <a:buNone/>
            </a:pPr>
            <a:r>
              <a:rPr lang="zh-TW"/>
              <a:t>其實DLGR可以想像成很多個rbm蝶家再一起，形成一個深層的網路。</a:t>
            </a:r>
            <a:endParaRPr/>
          </a:p>
          <a:p>
            <a:pPr indent="0" lvl="0" marL="0" rtl="0" algn="l">
              <a:spcBef>
                <a:spcPts val="0"/>
              </a:spcBef>
              <a:spcAft>
                <a:spcPts val="0"/>
              </a:spcAft>
              <a:buNone/>
            </a:pPr>
            <a:r>
              <a:rPr lang="zh-TW"/>
              <a:t>而在前處理的部分，我們也將特徵考慮得更詳細，例如以下三個</a:t>
            </a:r>
            <a:endParaRPr/>
          </a:p>
          <a:p>
            <a:pPr indent="0" lvl="0" marL="0" rtl="0" algn="l">
              <a:spcBef>
                <a:spcPts val="0"/>
              </a:spcBef>
              <a:spcAft>
                <a:spcPts val="0"/>
              </a:spcAft>
              <a:buNone/>
            </a:pPr>
            <a:r>
              <a:rPr lang="zh-TW"/>
              <a:t>collective feature代表一個group所表現出來的特徵</a:t>
            </a:r>
            <a:endParaRPr/>
          </a:p>
          <a:p>
            <a:pPr indent="0" lvl="0" marL="0" rtl="0" algn="l">
              <a:spcBef>
                <a:spcPts val="0"/>
              </a:spcBef>
              <a:spcAft>
                <a:spcPts val="0"/>
              </a:spcAft>
              <a:buNone/>
            </a:pPr>
            <a:r>
              <a:rPr lang="zh-TW"/>
              <a:t>individual則是團體成員獨立的特徵</a:t>
            </a:r>
            <a:endParaRPr/>
          </a:p>
          <a:p>
            <a:pPr indent="0" lvl="0" marL="0" rtl="0" algn="l">
              <a:spcBef>
                <a:spcPts val="0"/>
              </a:spcBef>
              <a:spcAft>
                <a:spcPts val="0"/>
              </a:spcAft>
              <a:buNone/>
            </a:pPr>
            <a:r>
              <a:rPr lang="zh-TW"/>
              <a:t>member則是個人身為團體成員時的特徵</a:t>
            </a:r>
            <a:endParaRPr/>
          </a:p>
          <a:p>
            <a:pPr indent="0" lvl="0" marL="0" rtl="0" algn="l">
              <a:spcBef>
                <a:spcPts val="0"/>
              </a:spcBef>
              <a:spcAft>
                <a:spcPts val="0"/>
              </a:spcAft>
              <a:buNone/>
            </a:pPr>
            <a:r>
              <a:rPr lang="zh-TW"/>
              <a:t>collective+individual 整合以後就會變成member features</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5de4030b8a_0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5de4030b8a_0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1000">
                <a:solidFill>
                  <a:schemeClr val="dk1"/>
                </a:solidFill>
              </a:rPr>
              <a:t>符合直觉且有效的方法，可以引入MLP，CNN，RNN以及其他许多模型。RNN中引入attention可以处理长期噪声模型；引入LSTM可以提升对长期依赖处理。attention帮助模型更好记住输入特征。引入attention到推荐，可以帮助模型过滤噪声数据，选择有效特征，且提供较好的解释性。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5de4030b8a_12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5de4030b8a_12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1000">
                <a:solidFill>
                  <a:schemeClr val="dk1"/>
                </a:solidFill>
              </a:rPr>
              <a:t>符合直觉且有效的方法，可以引入MLP，CNN，RNN以及其他许多模型。RNN中引入attention可以处理长期噪声模型；引入LSTM可以提升对长期依赖处理。attention帮助模型更好记住输入特征。引入attention到推荐，可以帮助模型过滤噪声数据，选择有效特征，且提供较好的解释性。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5deafb660e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5deafb660e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1000">
                <a:solidFill>
                  <a:schemeClr val="dk1"/>
                </a:solidFill>
              </a:rPr>
              <a:t>符合直觉且有效的方法，可以引入MLP，CNN，RNN以及其他许多模型。RNN中引入attention可以处理长期噪声模型；引入LSTM可以提升对长期依赖处理。attention帮助模型更好记住输入特征。引入attention到推荐，可以帮助模型过滤噪声数据，选择有效特征，且提供较好的解释性。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5de4030b8a_12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5de4030b8a_12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1200">
                <a:solidFill>
                  <a:srgbClr val="1A1A1A"/>
                </a:solidFill>
                <a:highlight>
                  <a:srgbClr val="FFFFFF"/>
                </a:highlight>
                <a:latin typeface="Microsoft Yahei"/>
                <a:ea typeface="Microsoft Yahei"/>
                <a:cs typeface="Microsoft Yahei"/>
                <a:sym typeface="Microsoft Yahei"/>
              </a:rPr>
              <a:t>假設α（✱,ｌ,ｍ）在所有用戶ｌ和用戶ｍ同在的組中是一個常數，那麼可以根據每一個（ｌ，ｍ）用戶對估計影響權重α（✱,ｌ,ｍ）</a:t>
            </a:r>
            <a:endParaRPr sz="1200">
              <a:solidFill>
                <a:srgbClr val="1A1A1A"/>
              </a:solidFill>
              <a:highlight>
                <a:srgbClr val="FFFFFF"/>
              </a:highlight>
              <a:latin typeface="Microsoft Yahei"/>
              <a:ea typeface="Microsoft Yahei"/>
              <a:cs typeface="Microsoft Yahei"/>
              <a:sym typeface="Microsoft Yahei"/>
            </a:endParaRPr>
          </a:p>
          <a:p>
            <a:pPr indent="0" lvl="0" marL="0" rtl="0" algn="l">
              <a:spcBef>
                <a:spcPts val="0"/>
              </a:spcBef>
              <a:spcAft>
                <a:spcPts val="0"/>
              </a:spcAft>
              <a:buNone/>
            </a:pPr>
            <a:r>
              <a:t/>
            </a:r>
            <a:endParaRPr sz="1200">
              <a:solidFill>
                <a:srgbClr val="1A1A1A"/>
              </a:solidFill>
              <a:highlight>
                <a:srgbClr val="FFFFFF"/>
              </a:highlight>
              <a:latin typeface="Microsoft Yahei"/>
              <a:ea typeface="Microsoft Yahei"/>
              <a:cs typeface="Microsoft Yahei"/>
              <a:sym typeface="Microsoft Yahei"/>
            </a:endParaRPr>
          </a:p>
          <a:p>
            <a:pPr indent="0" lvl="0" marL="0" rtl="0" algn="l">
              <a:spcBef>
                <a:spcPts val="0"/>
              </a:spcBef>
              <a:spcAft>
                <a:spcPts val="0"/>
              </a:spcAft>
              <a:buNone/>
            </a:pPr>
            <a:r>
              <a:rPr lang="zh-TW" sz="1200">
                <a:solidFill>
                  <a:srgbClr val="1A1A1A"/>
                </a:solidFill>
                <a:highlight>
                  <a:srgbClr val="FFFFFF"/>
                </a:highlight>
                <a:latin typeface="Microsoft Yahei"/>
                <a:ea typeface="Microsoft Yahei"/>
                <a:cs typeface="Microsoft Yahei"/>
                <a:sym typeface="Microsoft Yahei"/>
              </a:rPr>
              <a:t>但是，用戶在不同的群組中接收到來自用戶ｍ的影響應該是不同的。</a:t>
            </a:r>
            <a:endParaRPr sz="1200">
              <a:solidFill>
                <a:srgbClr val="1A1A1A"/>
              </a:solidFill>
              <a:highlight>
                <a:srgbClr val="FFFFFF"/>
              </a:highlight>
              <a:latin typeface="Microsoft Yahei"/>
              <a:ea typeface="Microsoft Yahei"/>
              <a:cs typeface="Microsoft Yahei"/>
              <a:sym typeface="Microsoft Yahei"/>
            </a:endParaRPr>
          </a:p>
          <a:p>
            <a:pPr indent="0" lvl="0" marL="0" rtl="0" algn="l">
              <a:spcBef>
                <a:spcPts val="0"/>
              </a:spcBef>
              <a:spcAft>
                <a:spcPts val="0"/>
              </a:spcAft>
              <a:buNone/>
            </a:pPr>
            <a:r>
              <a:rPr lang="zh-TW" sz="1200">
                <a:solidFill>
                  <a:srgbClr val="1A1A1A"/>
                </a:solidFill>
                <a:highlight>
                  <a:srgbClr val="FFFFFF"/>
                </a:highlight>
                <a:latin typeface="Microsoft Yahei"/>
                <a:ea typeface="Microsoft Yahei"/>
                <a:cs typeface="Microsoft Yahei"/>
                <a:sym typeface="Microsoft Yahei"/>
              </a:rPr>
              <a:t>用戶ｍ在那些與她專業相關的主題群組中的影響力應該大於那些她不熟悉主題的群組。</a:t>
            </a:r>
            <a:endParaRPr sz="1200">
              <a:solidFill>
                <a:srgbClr val="1A1A1A"/>
              </a:solidFill>
              <a:highlight>
                <a:srgbClr val="FFFFFF"/>
              </a:highlight>
              <a:latin typeface="Microsoft Yahei"/>
              <a:ea typeface="Microsoft Yahei"/>
              <a:cs typeface="Microsoft Yahei"/>
              <a:sym typeface="Microsoft Yahei"/>
            </a:endParaRPr>
          </a:p>
          <a:p>
            <a:pPr indent="0" lvl="0" marL="0" rtl="0" algn="l">
              <a:spcBef>
                <a:spcPts val="0"/>
              </a:spcBef>
              <a:spcAft>
                <a:spcPts val="0"/>
              </a:spcAft>
              <a:buNone/>
            </a:pPr>
            <a:r>
              <a:t/>
            </a:r>
            <a:endParaRPr sz="1200">
              <a:solidFill>
                <a:srgbClr val="1A1A1A"/>
              </a:solidFill>
              <a:highlight>
                <a:srgbClr val="FFFFFF"/>
              </a:highlight>
              <a:latin typeface="Microsoft Yahei"/>
              <a:ea typeface="Microsoft Yahei"/>
              <a:cs typeface="Microsoft Yahei"/>
              <a:sym typeface="Microsoft Yahei"/>
            </a:endParaRPr>
          </a:p>
          <a:p>
            <a:pPr indent="0" lvl="0" marL="0" rtl="0" algn="l">
              <a:spcBef>
                <a:spcPts val="0"/>
              </a:spcBef>
              <a:spcAft>
                <a:spcPts val="0"/>
              </a:spcAft>
              <a:buNone/>
            </a:pPr>
            <a:r>
              <a:rPr lang="zh-TW" sz="1200">
                <a:solidFill>
                  <a:srgbClr val="1A1A1A"/>
                </a:solidFill>
                <a:highlight>
                  <a:srgbClr val="FFFFFF"/>
                </a:highlight>
                <a:latin typeface="Microsoft Yahei"/>
                <a:ea typeface="Microsoft Yahei"/>
                <a:cs typeface="Microsoft Yahei"/>
                <a:sym typeface="Microsoft Yahei"/>
              </a:rPr>
              <a:t>因此，投票的時候，用戶ｌ傾向於在那些用戶ｍ為專家的群組中提名ｍ為主要的群組決策者，而不是在那些用戶ｍ不熟悉的群組中。</a:t>
            </a:r>
            <a:endParaRPr sz="1200">
              <a:solidFill>
                <a:srgbClr val="1A1A1A"/>
              </a:solidFill>
              <a:highlight>
                <a:srgbClr val="FFFFFF"/>
              </a:highlight>
              <a:latin typeface="Microsoft Yahei"/>
              <a:ea typeface="Microsoft Yahei"/>
              <a:cs typeface="Microsoft Yahei"/>
              <a:sym typeface="Microsoft Yahei"/>
            </a:endParaRPr>
          </a:p>
          <a:p>
            <a:pPr indent="0" lvl="0" marL="0" rtl="0" algn="l">
              <a:spcBef>
                <a:spcPts val="0"/>
              </a:spcBef>
              <a:spcAft>
                <a:spcPts val="0"/>
              </a:spcAft>
              <a:buNone/>
            </a:pPr>
            <a:r>
              <a:t/>
            </a:r>
            <a:endParaRPr sz="1200">
              <a:solidFill>
                <a:srgbClr val="1A1A1A"/>
              </a:solidFill>
              <a:highlight>
                <a:srgbClr val="FFFFFF"/>
              </a:highlight>
              <a:latin typeface="Microsoft Yahei"/>
              <a:ea typeface="Microsoft Yahei"/>
              <a:cs typeface="Microsoft Yahei"/>
              <a:sym typeface="Microsoft Yahei"/>
            </a:endParaRPr>
          </a:p>
          <a:p>
            <a:pPr indent="0" lvl="0" marL="0" rtl="0" algn="l">
              <a:spcBef>
                <a:spcPts val="0"/>
              </a:spcBef>
              <a:spcAft>
                <a:spcPts val="0"/>
              </a:spcAft>
              <a:buNone/>
            </a:pPr>
            <a:r>
              <a:rPr lang="zh-TW" sz="1200">
                <a:solidFill>
                  <a:srgbClr val="1A1A1A"/>
                </a:solidFill>
                <a:highlight>
                  <a:srgbClr val="FFFFFF"/>
                </a:highlight>
                <a:latin typeface="Microsoft Yahei"/>
                <a:ea typeface="Microsoft Yahei"/>
                <a:cs typeface="Microsoft Yahei"/>
                <a:sym typeface="Microsoft Yahei"/>
              </a:rPr>
              <a:t>定群組ｉ中的群組成員，當用戶ｌ瀏覽群組中其它用戶時，那麼她傾向於只關注很少一部分專家用戶，而忽略其它用戶，</a:t>
            </a:r>
            <a:endParaRPr sz="1200">
              <a:solidFill>
                <a:srgbClr val="1A1A1A"/>
              </a:solidFill>
              <a:highlight>
                <a:srgbClr val="FFFFFF"/>
              </a:highlight>
              <a:latin typeface="Microsoft Yahei"/>
              <a:ea typeface="Microsoft Yahei"/>
              <a:cs typeface="Microsoft Yahei"/>
              <a:sym typeface="Microsoft Yahei"/>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5deafb660e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5deafb660e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5deafb660e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5deafb660e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5de4030b8a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5de4030b8a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5de4030b8a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5de4030b8a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5de4030b8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5de4030b8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5de4030b8a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5de4030b8a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5de4030b8a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5de4030b8a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5de4030b8a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5de4030b8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5de4030b8a_6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5de4030b8a_6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5de4030b8a_6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5de4030b8a_6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5de4030b8a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5de4030b8a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5de4030b8a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5de4030b8a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5de4030b8a_1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5de4030b8a_1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5de4030b8a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5de4030b8a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5de4030b8a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5de4030b8a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5de4030b8a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5de4030b8a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5de4030b8a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5de4030b8a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5de4030b8a_6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5de4030b8a_6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5de4030b8a_6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5de4030b8a_6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5de4030b8a_1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5de4030b8a_1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5de4030b8a_6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5de4030b8a_6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5de4030b8a_6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5de4030b8a_6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5de4030b8a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5de4030b8a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5de4030b8a_6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5de4030b8a_6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5de4030b8a_6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5de4030b8a_6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5de4030b8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5de4030b8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5de4030b8a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5de4030b8a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5de4030b8a_1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5de4030b8a_1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5de4030b8a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5de4030b8a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5de4030b8a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5de4030b8a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5de4030b8a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5de4030b8a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5de4030b8a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5de4030b8a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5de4030b8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5de4030b8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5de4030b8a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5de4030b8a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5de4030b8a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5de4030b8a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5de4030b8a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5de4030b8a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5de4030b8a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5de4030b8a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5de4030b8a_1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5de4030b8a_1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5de4030b8a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5de4030b8a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5de4030b8a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5de4030b8a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5de4030b8a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5de4030b8a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5de4030b8a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5de4030b8a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5de4030b8a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5de4030b8a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5de4030b8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5de4030b8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5de4030b8a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5de4030b8a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5de4030b8a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5de4030b8a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5de4030b8a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5de4030b8a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5de4030b8a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5de4030b8a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5de4030b8a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5de4030b8a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5de4030b8a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5de4030b8a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5de4030b8a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5de4030b8a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5de4030b8a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5de4030b8a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62500"/>
              </a:lnSpc>
              <a:spcBef>
                <a:spcPts val="0"/>
              </a:spcBef>
              <a:spcAft>
                <a:spcPts val="0"/>
              </a:spcAft>
              <a:buNone/>
            </a:pPr>
            <a:r>
              <a:t/>
            </a:r>
            <a:endParaRPr sz="1350">
              <a:solidFill>
                <a:srgbClr val="4D4D4D"/>
              </a:solidFill>
              <a:latin typeface="SimSun"/>
              <a:ea typeface="SimSun"/>
              <a:cs typeface="SimSun"/>
              <a:sym typeface="SimSun"/>
            </a:endParaRPr>
          </a:p>
          <a:p>
            <a:pPr indent="0" lvl="0" marL="0" rtl="0" algn="l">
              <a:lnSpc>
                <a:spcPct val="115000"/>
              </a:lnSpc>
              <a:spcBef>
                <a:spcPts val="1200"/>
              </a:spcBef>
              <a:spcAft>
                <a:spcPts val="0"/>
              </a:spcAft>
              <a:buNone/>
            </a:pPr>
            <a:r>
              <a:t/>
            </a:r>
            <a:endParaRPr sz="1350">
              <a:latin typeface="SimSun"/>
              <a:ea typeface="SimSun"/>
              <a:cs typeface="SimSun"/>
              <a:sym typeface="SimSun"/>
            </a:endParaRPr>
          </a:p>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5de4030b8a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5de4030b8a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5de4030b8a_0_3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5de4030b8a_0_3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5de4030b8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5de4030b8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5de4030b8a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5de4030b8a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5de4030b8a_1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5de4030b8a_1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5de4030b8a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5de4030b8a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5de4030b8a_0_4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5de4030b8a_0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5de4030b8a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5de4030b8a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5de4030b8a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5de4030b8a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5de4030b8a_0_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5de4030b8a_0_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5de4030b8a_13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5de4030b8a_1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5de4030b8a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5de4030b8a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5de4030b8a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5de4030b8a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5de4030b8a_6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5de4030b8a_6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5de4030b8a_0_4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5de4030b8a_0_4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5de4030b8a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5de4030b8a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5de4030b8a_0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5de4030b8a_0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5de4030b8a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5de4030b8a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5de4030b8a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5de4030b8a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5de4030b8a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5de4030b8a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5de4030b8a_0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5de4030b8a_0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5de4030b8a_0_4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5de4030b8a_0_4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5de4030b8a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5de4030b8a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5de4030b8a_0_10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5de4030b8a_0_1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5de4030b8a_6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5de4030b8a_6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5de4030b8a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5de4030b8a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因為社群使用者近年來使用人數飆高的趨勢，如何將大量且有用的社群資料運用在推薦系統上也是近年來注重的部分。</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5de4030b8a_0_1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5de4030b8a_0_1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5de4030b8a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5de4030b8a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現實生活中，我們會傾向從信任的朋友中尋找電影，書本、或是音樂的推薦，我們的「品味」也因而輕易的被影響。因此，傳統的推薦系統</a:t>
            </a:r>
            <a:r>
              <a:rPr b="1" lang="zh-TW"/>
              <a:t>只單純從user-item的評價去推薦，有時候會「失真」，不</a:t>
            </a:r>
            <a:r>
              <a:rPr lang="zh-TW"/>
              <a:t>像社交推薦系統能考慮到我們周圍社交所帶來的選擇影響。</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5de4030b8a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5de4030b8a_0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Social mf的部分則是加入信任度的考量，信任度可以簡單想像成user在社交網絡對其他user所做的事情的評分，例如A分享了一個蛋糕的照片，B就按了讚，那B️對A的信任度就會相對提高。</a:t>
            </a:r>
            <a:endParaRPr/>
          </a:p>
          <a:p>
            <a:pPr indent="0" lvl="0" marL="0" rtl="0" algn="l">
              <a:spcBef>
                <a:spcPts val="0"/>
              </a:spcBef>
              <a:spcAft>
                <a:spcPts val="0"/>
              </a:spcAft>
              <a:buNone/>
            </a:pPr>
            <a:r>
              <a:rPr lang="zh-TW"/>
              <a:t>假設C和B在同一個朋友群組，那他也會間接受到B按讚A而獲得的信任度來影響，因此信任度會傳播並具有依賴性。</a:t>
            </a:r>
            <a:endParaRPr/>
          </a:p>
          <a:p>
            <a:pPr indent="0" lvl="0" marL="0" rtl="0" algn="l">
              <a:lnSpc>
                <a:spcPct val="115000"/>
              </a:lnSpc>
              <a:spcBef>
                <a:spcPts val="0"/>
              </a:spcBef>
              <a:spcAft>
                <a:spcPts val="0"/>
              </a:spcAft>
              <a:buNone/>
            </a:pPr>
            <a:r>
              <a:t/>
            </a:r>
            <a:endParaRPr>
              <a:solidFill>
                <a:schemeClr val="dk1"/>
              </a:solidFill>
              <a:latin typeface="DFKai-SB"/>
              <a:ea typeface="DFKai-SB"/>
              <a:cs typeface="DFKai-SB"/>
              <a:sym typeface="DFKai-SB"/>
            </a:endParaRPr>
          </a:p>
          <a:p>
            <a:pPr indent="0" lvl="0" marL="0" rtl="0" algn="l">
              <a:lnSpc>
                <a:spcPct val="115000"/>
              </a:lnSpc>
              <a:spcBef>
                <a:spcPts val="0"/>
              </a:spcBef>
              <a:spcAft>
                <a:spcPts val="0"/>
              </a:spcAft>
              <a:buNone/>
            </a:pPr>
            <a:r>
              <a:rPr lang="zh-TW">
                <a:solidFill>
                  <a:schemeClr val="dk1"/>
                </a:solidFill>
                <a:latin typeface="DFKai-SB"/>
                <a:ea typeface="DFKai-SB"/>
                <a:cs typeface="DFKai-SB"/>
                <a:sym typeface="DFKai-SB"/>
              </a:rPr>
              <a:t>評論、對談</a:t>
            </a:r>
            <a:endParaRPr>
              <a:solidFill>
                <a:schemeClr val="dk1"/>
              </a:solidFill>
              <a:latin typeface="DFKai-SB"/>
              <a:ea typeface="DFKai-SB"/>
              <a:cs typeface="DFKai-SB"/>
              <a:sym typeface="DFKai-SB"/>
            </a:endParaRPr>
          </a:p>
          <a:p>
            <a:pPr indent="0" lvl="0" marL="0" rtl="0" algn="l">
              <a:spcBef>
                <a:spcPts val="0"/>
              </a:spcBef>
              <a:spcAft>
                <a:spcPts val="0"/>
              </a:spcAft>
              <a:buNone/>
            </a:pPr>
            <a:r>
              <a:t/>
            </a:r>
            <a:endParaRPr/>
          </a:p>
          <a:p>
            <a:pPr indent="0" lvl="0" marL="0" rtl="0" algn="l">
              <a:spcBef>
                <a:spcPts val="0"/>
              </a:spcBef>
              <a:spcAft>
                <a:spcPts val="0"/>
              </a:spcAft>
              <a:buNone/>
            </a:pPr>
            <a:r>
              <a:rPr lang="zh-TW"/>
              <a:t>SocialMF顯著降低了推薦誤差（RMSE），特別是對於冷啓動用戶</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5de4030b8a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5de4030b8a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信任感知推薦系統基於這樣一個假設：</a:t>
            </a:r>
            <a:r>
              <a:rPr b="1" i="1" lang="zh-TW"/>
              <a:t>用戶與他們信任的其他用戶有相似的品味</a:t>
            </a:r>
            <a:r>
              <a:rPr b="1" lang="zh-TW"/>
              <a:t>。 </a:t>
            </a:r>
            <a:r>
              <a:rPr b="1" lang="zh-TW"/>
              <a:t>類似ATTENTION</a:t>
            </a:r>
            <a:endParaRPr b="1"/>
          </a:p>
          <a:p>
            <a:pPr indent="0" lvl="0" marL="0" rtl="0" algn="l">
              <a:spcBef>
                <a:spcPts val="0"/>
              </a:spcBef>
              <a:spcAft>
                <a:spcPts val="0"/>
              </a:spcAft>
              <a:buNone/>
            </a:pPr>
            <a:r>
              <a:t/>
            </a:r>
            <a:endParaRPr/>
          </a:p>
          <a:p>
            <a:pPr indent="0" lvl="0" marL="0" rtl="0" algn="l">
              <a:spcBef>
                <a:spcPts val="0"/>
              </a:spcBef>
              <a:spcAft>
                <a:spcPts val="0"/>
              </a:spcAft>
              <a:buNone/>
            </a:pPr>
            <a:r>
              <a:rPr lang="zh-TW"/>
              <a:t>這一假設在社交推薦系統中並不總是正確的，因為</a:t>
            </a:r>
            <a:r>
              <a:rPr b="1" lang="zh-TW"/>
              <a:t>一個用戶的朋友的口味可能會有很大的不同</a:t>
            </a:r>
            <a:r>
              <a:rPr lang="zh-TW"/>
              <a:t>。一些朋友可能會和這個用戶具有相似的口味，而其他朋友可能有完全不同的口味。因此，信任感知推薦算法不能直接應用於社會推薦系統中生成推薦。</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zh-TW"/>
              <a:t>e.g.有些朋友因為登山而認識，在信任機制中，只有用一個信任度來當基準，並沒有考慮他們的詳細的結合是什麼，如果因為他們登山興趣很相仿，再推薦電影的時候跟他們推薦相同的電影，這樣就不太合理。</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If user ui and user uf are very similar, say Sim(i, f) = 0.95, then user uf should contribute more in the average taste of ui’s friends. On the other hand, if these two users are dissimilar, say Sim(i, f) = 0.1, then uf should contribute less.</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vss: VSS is employed to define the similarity between two users i and f</a:t>
            </a:r>
            <a:r>
              <a:rPr lang="zh-TW">
                <a:solidFill>
                  <a:srgbClr val="FF0000"/>
                </a:solidFill>
              </a:rPr>
              <a:t> based on the items they rated in common</a:t>
            </a:r>
            <a:endParaRPr>
              <a:solidFill>
                <a:srgbClr val="FF0000"/>
              </a:solidFill>
            </a:endParaRPr>
          </a:p>
          <a:p>
            <a:pPr indent="0" lvl="0" marL="0" rtl="0" algn="l">
              <a:spcBef>
                <a:spcPts val="0"/>
              </a:spcBef>
              <a:spcAft>
                <a:spcPts val="0"/>
              </a:spcAft>
              <a:buNone/>
            </a:pPr>
            <a:r>
              <a:rPr lang="zh-TW"/>
              <a:t>pcc:</a:t>
            </a:r>
            <a:endParaRPr/>
          </a:p>
          <a:p>
            <a:pPr indent="0" lvl="0" marL="0" rtl="0" algn="l">
              <a:spcBef>
                <a:spcPts val="0"/>
              </a:spcBef>
              <a:spcAft>
                <a:spcPts val="0"/>
              </a:spcAft>
              <a:buNone/>
            </a:pPr>
            <a:r>
              <a:rPr lang="zh-TW"/>
              <a:t>different users may have different rating styles.</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5de4030b8a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5de4030b8a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前面所提及的傳統方法，通常考慮的都是同質性的東西，例如user based item based，簡單地透過淺層網路去做預測推薦，大多數都忽略了使用者與使用者之間的複雜關係，這通常都是隱含最多有用資訊的地方。</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5de4030b8a_0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5de4030b8a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LFM == MF</a:t>
            </a:r>
            <a:endParaRPr/>
          </a:p>
          <a:p>
            <a:pPr indent="0" lvl="0" marL="0" rtl="0" algn="l">
              <a:spcBef>
                <a:spcPts val="0"/>
              </a:spcBef>
              <a:spcAft>
                <a:spcPts val="0"/>
              </a:spcAft>
              <a:buNone/>
            </a:pPr>
            <a:r>
              <a:rPr lang="zh-TW"/>
              <a:t>生活中的平台分為兩種，一種是資訊導向，強調user跟item之間的關係，另一種是社交導向，會有豐富的user-user之間的鏈接。 </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雖然這兩者的domain是不同的，但他們會"共用"一些用戶，這些用戶稱為bridge users。 </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透過這些用戶，我們可以進行跨域社交推薦，在社交網路中對潛在用戶推薦資訊domain中的相關items。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橋樑用戶傳播到非橋樑用戶。這基於這樣的一個假設：如果兩個用戶有很強的社交關係，那麼他們可能會有相似的偏好，從而在latent space有相似的特徵表示。</a:t>
            </a:r>
            <a:endParaRPr b="1" i="1" sz="900">
              <a:solidFill>
                <a:schemeClr val="dk1"/>
              </a:solidFill>
            </a:endParaRPr>
          </a:p>
          <a:p>
            <a:pPr indent="0" lvl="0" marL="0" rtl="0" algn="l">
              <a:spcBef>
                <a:spcPts val="0"/>
              </a:spcBef>
              <a:spcAft>
                <a:spcPts val="0"/>
              </a:spcAft>
              <a:buNone/>
            </a:pPr>
            <a:r>
              <a:rPr lang="zh-TW" sz="900">
                <a:solidFill>
                  <a:schemeClr val="dk1"/>
                </a:solidFill>
              </a:rPr>
              <a:t>===============================================================================</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zh-TW" sz="900">
                <a:solidFill>
                  <a:schemeClr val="dk1"/>
                </a:solidFill>
              </a:rPr>
              <a:t>輸入層：輸入四種信息的id，用one-hot向量表示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zh-TW" sz="900">
                <a:solidFill>
                  <a:schemeClr val="dk1"/>
                </a:solidFill>
              </a:rPr>
              <a:t>embedding：將四種信息分別進行embedding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zh-TW" sz="900">
                <a:solidFill>
                  <a:schemeClr val="dk1"/>
                </a:solidFill>
              </a:rPr>
              <a:t>pooling層：</a:t>
            </a:r>
            <a:r>
              <a:rPr lang="zh-TW" sz="900"/>
              <a:t>由網路training過程中找出有用的資訊，(向cnn這樣!!!留下有用的資訊餵進深層網路~~~)</a:t>
            </a:r>
            <a:r>
              <a:rPr lang="zh-TW" sz="900">
                <a:solidFill>
                  <a:srgbClr val="FF0000"/>
                </a:solidFill>
              </a:rPr>
              <a:t>由於attributes的數量不確定</a:t>
            </a:r>
            <a:r>
              <a:rPr lang="zh-TW" sz="900">
                <a:solidFill>
                  <a:schemeClr val="dk1"/>
                </a:solidFill>
              </a:rPr>
              <a:t>，embedding後的向量集大小不確定，為了給後面的nn一個定長的信息，進行pooling操作。</a:t>
            </a:r>
            <a:endParaRPr sz="900">
              <a:solidFill>
                <a:schemeClr val="dk1"/>
              </a:solidFill>
            </a:endParaRPr>
          </a:p>
          <a:p>
            <a:pPr indent="0" lvl="0" marL="0" rtl="0" algn="l">
              <a:spcBef>
                <a:spcPts val="0"/>
              </a:spcBef>
              <a:spcAft>
                <a:spcPts val="0"/>
              </a:spcAft>
              <a:buNone/>
            </a:pPr>
            <a:r>
              <a:rPr lang="zh-TW" sz="900">
                <a:solidFill>
                  <a:schemeClr val="dk1"/>
                </a:solidFill>
              </a:rPr>
              <a:t>由於最大\平均pooling不能捕捉用戶和各attributes之間的交互作用，所以設計了一種</a:t>
            </a:r>
            <a:r>
              <a:rPr lang="zh-TW" sz="900">
                <a:solidFill>
                  <a:srgbClr val="FF0000"/>
                </a:solidFill>
              </a:rPr>
              <a:t>pairwise pooling</a:t>
            </a:r>
            <a:r>
              <a:rPr lang="zh-TW" sz="900">
                <a:solidFill>
                  <a:schemeClr val="dk1"/>
                </a:solidFill>
              </a:rPr>
              <a:t>的方法</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zh-TW" sz="900">
                <a:solidFill>
                  <a:schemeClr val="dk1"/>
                </a:solidFill>
              </a:rPr>
              <a:t>===============================================================================</a:t>
            </a:r>
            <a:endParaRPr sz="900">
              <a:solidFill>
                <a:schemeClr val="dk1"/>
              </a:solidFill>
            </a:endParaRPr>
          </a:p>
          <a:p>
            <a:pPr indent="0" lvl="0" marL="0" rtl="0" algn="l">
              <a:spcBef>
                <a:spcPts val="0"/>
              </a:spcBef>
              <a:spcAft>
                <a:spcPts val="0"/>
              </a:spcAft>
              <a:buNone/>
            </a:pPr>
            <a:r>
              <a:rPr lang="zh-TW" sz="900">
                <a:solidFill>
                  <a:schemeClr val="dk1"/>
                </a:solidFill>
              </a:rPr>
              <a:t>在信息域中學習了用戶偏好，然後將其沿社交網絡進行了傳播，是原本不在該域的用戶也可以學到他的偏好信息</a:t>
            </a:r>
            <a:endParaRPr sz="900">
              <a:solidFill>
                <a:schemeClr val="dk1"/>
              </a:solidFill>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5deafb660e_2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5deafb660e_2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TW" sz="900">
                <a:solidFill>
                  <a:schemeClr val="dk1"/>
                </a:solidFill>
              </a:rPr>
              <a:t>L是兩個domain的loss合起來作為loss function</a:t>
            </a:r>
            <a:endParaRPr b="1" sz="900">
              <a:solidFill>
                <a:schemeClr val="dk1"/>
              </a:solidFill>
            </a:endParaRPr>
          </a:p>
          <a:p>
            <a:pPr indent="0" lvl="0" marL="0" rtl="0" algn="l">
              <a:spcBef>
                <a:spcPts val="0"/>
              </a:spcBef>
              <a:spcAft>
                <a:spcPts val="0"/>
              </a:spcAft>
              <a:buNone/>
            </a:pPr>
            <a:r>
              <a:rPr b="1" lang="zh-TW" sz="900">
                <a:solidFill>
                  <a:schemeClr val="dk1"/>
                </a:solidFill>
              </a:rPr>
              <a:t>LI那行是代表要把對於user u 物品i 和j的排序順序 是我們的objective function</a:t>
            </a:r>
            <a:endParaRPr b="1" sz="900">
              <a:solidFill>
                <a:schemeClr val="dk1"/>
              </a:solidFill>
            </a:endParaRPr>
          </a:p>
          <a:p>
            <a:pPr indent="0" lvl="0" marL="0" rtl="0" algn="l">
              <a:spcBef>
                <a:spcPts val="0"/>
              </a:spcBef>
              <a:spcAft>
                <a:spcPts val="0"/>
              </a:spcAft>
              <a:buNone/>
            </a:pPr>
            <a:r>
              <a:t/>
            </a:r>
            <a:endParaRPr b="1" sz="900">
              <a:solidFill>
                <a:schemeClr val="dk1"/>
              </a:solidFill>
            </a:endParaRPr>
          </a:p>
          <a:p>
            <a:pPr indent="0" lvl="0" marL="0" rtl="0" algn="l">
              <a:spcBef>
                <a:spcPts val="0"/>
              </a:spcBef>
              <a:spcAft>
                <a:spcPts val="0"/>
              </a:spcAft>
              <a:buNone/>
            </a:pPr>
            <a:r>
              <a:rPr lang="zh-TW" sz="900">
                <a:solidFill>
                  <a:schemeClr val="dk1"/>
                </a:solidFill>
              </a:rPr>
              <a:t>輸入層：輸入四種信息的id，用one-hot向量表示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zh-TW" sz="900">
                <a:solidFill>
                  <a:schemeClr val="dk1"/>
                </a:solidFill>
              </a:rPr>
              <a:t>embedding：將四種信息分別進行embedding </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zh-TW" sz="900">
                <a:solidFill>
                  <a:schemeClr val="dk1"/>
                </a:solidFill>
              </a:rPr>
              <a:t>pooling層：</a:t>
            </a:r>
            <a:r>
              <a:rPr b="1" lang="zh-TW" sz="900"/>
              <a:t>由網路training過程中找出有用的資訊，(向cnn這樣!!!留下有用的資訊餵進深層網路~~~)</a:t>
            </a:r>
            <a:r>
              <a:rPr lang="zh-TW" sz="900">
                <a:solidFill>
                  <a:srgbClr val="FF0000"/>
                </a:solidFill>
              </a:rPr>
              <a:t>由於attributes的數量不確定</a:t>
            </a:r>
            <a:r>
              <a:rPr lang="zh-TW" sz="900">
                <a:solidFill>
                  <a:schemeClr val="dk1"/>
                </a:solidFill>
              </a:rPr>
              <a:t>，embedding後的向量集大小不確定，為了給後面的nn一個定長的信息，進行pooling操作。</a:t>
            </a:r>
            <a:endParaRPr sz="900">
              <a:solidFill>
                <a:schemeClr val="dk1"/>
              </a:solidFill>
            </a:endParaRPr>
          </a:p>
          <a:p>
            <a:pPr indent="0" lvl="0" marL="0" rtl="0" algn="l">
              <a:spcBef>
                <a:spcPts val="0"/>
              </a:spcBef>
              <a:spcAft>
                <a:spcPts val="0"/>
              </a:spcAft>
              <a:buNone/>
            </a:pPr>
            <a:r>
              <a:rPr lang="zh-TW" sz="900">
                <a:solidFill>
                  <a:schemeClr val="dk1"/>
                </a:solidFill>
              </a:rPr>
              <a:t>由於最大\平均pooling不能捕捉用戶和各attributes之間的交互作用，所以設計了一種</a:t>
            </a:r>
            <a:r>
              <a:rPr lang="zh-TW" sz="900">
                <a:solidFill>
                  <a:srgbClr val="FF0000"/>
                </a:solidFill>
              </a:rPr>
              <a:t>pairwise pooling</a:t>
            </a:r>
            <a:r>
              <a:rPr lang="zh-TW" sz="900">
                <a:solidFill>
                  <a:schemeClr val="dk1"/>
                </a:solidFill>
              </a:rPr>
              <a:t>的方法</a:t>
            </a:r>
            <a:endParaRPr sz="900">
              <a:solidFill>
                <a:schemeClr val="dk1"/>
              </a:solidFill>
            </a:endParaRPr>
          </a:p>
          <a:p>
            <a:pPr indent="0" lvl="0" marL="0" rtl="0" algn="l">
              <a:spcBef>
                <a:spcPts val="0"/>
              </a:spcBef>
              <a:spcAft>
                <a:spcPts val="0"/>
              </a:spcAft>
              <a:buNone/>
            </a:pPr>
            <a:r>
              <a:t/>
            </a:r>
            <a:endParaRPr sz="900">
              <a:solidFill>
                <a:schemeClr val="dk1"/>
              </a:solidFill>
            </a:endParaRPr>
          </a:p>
          <a:p>
            <a:pPr indent="0" lvl="0" marL="0" rtl="0" algn="l">
              <a:spcBef>
                <a:spcPts val="0"/>
              </a:spcBef>
              <a:spcAft>
                <a:spcPts val="0"/>
              </a:spcAft>
              <a:buNone/>
            </a:pPr>
            <a:r>
              <a:rPr lang="zh-TW" sz="900">
                <a:solidFill>
                  <a:schemeClr val="dk1"/>
                </a:solidFill>
              </a:rPr>
              <a:t>===============================================================================</a:t>
            </a:r>
            <a:endParaRPr sz="900">
              <a:solidFill>
                <a:schemeClr val="dk1"/>
              </a:solidFill>
            </a:endParaRPr>
          </a:p>
          <a:p>
            <a:pPr indent="0" lvl="0" marL="0" rtl="0" algn="l">
              <a:spcBef>
                <a:spcPts val="0"/>
              </a:spcBef>
              <a:spcAft>
                <a:spcPts val="0"/>
              </a:spcAft>
              <a:buNone/>
            </a:pPr>
            <a:r>
              <a:rPr lang="zh-TW" sz="900">
                <a:solidFill>
                  <a:schemeClr val="dk1"/>
                </a:solidFill>
              </a:rPr>
              <a:t>在信息域中學習了用戶偏好，然後將其沿社交網絡進行了傳播，是原本不在該域的用戶也可以學到他的偏好信息</a:t>
            </a:r>
            <a:endParaRPr sz="900">
              <a:solidFill>
                <a:schemeClr val="dk1"/>
              </a:solidFill>
            </a:endParaRPr>
          </a:p>
          <a:p>
            <a:pPr indent="0" lvl="0" marL="0" rtl="0" algn="l">
              <a:spcBef>
                <a:spcPts val="0"/>
              </a:spcBef>
              <a:spcAft>
                <a:spcPts val="0"/>
              </a:spcAft>
              <a:buClr>
                <a:schemeClr val="dk1"/>
              </a:buClr>
              <a:buSzPts val="1100"/>
              <a:buFont typeface="Arial"/>
              <a:buNone/>
            </a:pPr>
            <a:r>
              <a:t/>
            </a:r>
            <a:endParaRPr sz="9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5deafb660e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5deafb660e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5de4030b8a_0_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5de4030b8a_0_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5de4030b8a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5de4030b8a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5de4030b8a_0_1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5de4030b8a_0_1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5de4030b8a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5de4030b8a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5de4030b8a_0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5de4030b8a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GPA是將所有團體成員的評分重新視為一個new profile ，並</a:t>
            </a:r>
            <a:r>
              <a:rPr lang="zh-TW">
                <a:solidFill>
                  <a:srgbClr val="FF0000"/>
                </a:solidFill>
              </a:rPr>
              <a:t>透過Nash 演算法得到成員在團體中可能做某項決定的機率，再做MF</a:t>
            </a:r>
            <a:endParaRPr>
              <a:solidFill>
                <a:srgbClr val="FF0000"/>
              </a:solidFill>
            </a:endParaRPr>
          </a:p>
          <a:p>
            <a:pPr indent="0" lvl="0" marL="0" marR="1397000" rtl="0" algn="l">
              <a:lnSpc>
                <a:spcPct val="114000"/>
              </a:lnSpc>
              <a:spcBef>
                <a:spcPts val="0"/>
              </a:spcBef>
              <a:spcAft>
                <a:spcPts val="0"/>
              </a:spcAft>
              <a:buNone/>
            </a:pPr>
            <a:r>
              <a:rPr lang="zh-TW" sz="1600">
                <a:latin typeface="Times New Roman"/>
                <a:ea typeface="Times New Roman"/>
                <a:cs typeface="Times New Roman"/>
                <a:sym typeface="Times New Roman"/>
              </a:rPr>
              <a:t>Nash equilibrium solution considers the fairness as much as possible.</a:t>
            </a:r>
            <a:endParaRPr>
              <a:solidFill>
                <a:schemeClr val="accent3"/>
              </a:solidFill>
            </a:endParaRPr>
          </a:p>
          <a:p>
            <a:pPr indent="0" lvl="0" marL="0" rtl="0" algn="l">
              <a:spcBef>
                <a:spcPts val="0"/>
              </a:spcBef>
              <a:spcAft>
                <a:spcPts val="0"/>
              </a:spcAft>
              <a:buClr>
                <a:schemeClr val="dk1"/>
              </a:buClr>
              <a:buSzPts val="1100"/>
              <a:buFont typeface="Arial"/>
              <a:buNone/>
            </a:pPr>
            <a:r>
              <a:rPr lang="zh-TW">
                <a:solidFill>
                  <a:schemeClr val="accent3"/>
                </a:solidFill>
              </a:rPr>
              <a:t>payoff: 在group 中可能的個別評分</a:t>
            </a:r>
            <a:endParaRPr>
              <a:solidFill>
                <a:schemeClr val="accent3"/>
              </a:solidFill>
            </a:endParaRPr>
          </a:p>
          <a:p>
            <a:pPr indent="0" lvl="0" marL="0" rtl="0" algn="l">
              <a:spcBef>
                <a:spcPts val="0"/>
              </a:spcBef>
              <a:spcAft>
                <a:spcPts val="0"/>
              </a:spcAft>
              <a:buClr>
                <a:schemeClr val="dk1"/>
              </a:buClr>
              <a:buSzPts val="1100"/>
              <a:buFont typeface="Arial"/>
              <a:buNone/>
            </a:pPr>
            <a:r>
              <a:rPr lang="zh-TW">
                <a:solidFill>
                  <a:schemeClr val="accent3"/>
                </a:solidFill>
              </a:rPr>
              <a:t>接下來才是算做這個決定的機率 例如 選這個物品的機率</a:t>
            </a:r>
            <a:endParaRPr>
              <a:solidFill>
                <a:schemeClr val="accent3"/>
              </a:solidFill>
            </a:endParaRPr>
          </a:p>
          <a:p>
            <a:pPr indent="0" lvl="0" marL="0" rtl="0" algn="l">
              <a:spcBef>
                <a:spcPts val="0"/>
              </a:spcBef>
              <a:spcAft>
                <a:spcPts val="0"/>
              </a:spcAft>
              <a:buClr>
                <a:schemeClr val="dk1"/>
              </a:buClr>
              <a:buSzPts val="1100"/>
              <a:buFont typeface="Arial"/>
              <a:buNone/>
            </a:pPr>
            <a:r>
              <a:rPr lang="zh-TW">
                <a:solidFill>
                  <a:schemeClr val="accent3"/>
                </a:solidFill>
              </a:rPr>
              <a:t>加總以後成為group recommendation</a:t>
            </a:r>
            <a:endParaRPr>
              <a:solidFill>
                <a:schemeClr val="accent3"/>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solidFill>
                <a:srgbClr val="FF0000"/>
              </a:solidFill>
            </a:endParaRPr>
          </a:p>
          <a:p>
            <a:pPr indent="0" lvl="0" marL="0" rtl="0" algn="l">
              <a:spcBef>
                <a:spcPts val="0"/>
              </a:spcBef>
              <a:spcAft>
                <a:spcPts val="0"/>
              </a:spcAft>
              <a:buNone/>
            </a:pPr>
            <a:r>
              <a:rPr lang="zh-TW"/>
              <a:t>可以直觀地理解為，視為一個virtual profile以後，可以套用傳統的CF方式來預測推薦</a:t>
            </a:r>
            <a:endParaRPr/>
          </a:p>
          <a:p>
            <a:pPr indent="0" lvl="0" marL="0" rtl="0" algn="l">
              <a:spcBef>
                <a:spcPts val="0"/>
              </a:spcBef>
              <a:spcAft>
                <a:spcPts val="0"/>
              </a:spcAft>
              <a:buNone/>
            </a:pPr>
            <a:r>
              <a:t/>
            </a:r>
            <a:endParaRPr/>
          </a:p>
          <a:p>
            <a:pPr indent="0" lvl="0" marL="0" rtl="0" algn="l">
              <a:spcBef>
                <a:spcPts val="0"/>
              </a:spcBef>
              <a:spcAft>
                <a:spcPts val="0"/>
              </a:spcAft>
              <a:buNone/>
            </a:pPr>
            <a:r>
              <a:rPr lang="zh-TW"/>
              <a:t>IPA方法則是先將團體成員對於目標商品的評價都先列出來，再透過預先設定的策略(稍後會提到)來決定整個團體的預測推薦</a:t>
            </a:r>
            <a:endParaRPr/>
          </a:p>
          <a:p>
            <a:pPr indent="0" lvl="0" marL="0" rtl="0" algn="l">
              <a:spcBef>
                <a:spcPts val="0"/>
              </a:spcBef>
              <a:spcAft>
                <a:spcPts val="0"/>
              </a:spcAft>
              <a:buNone/>
            </a:pPr>
            <a:r>
              <a:rPr lang="zh-TW"/>
              <a:t>而策略有以下表格中幾種</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5de4030b8a_0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5de4030b8a_0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其中，最常使用的兩種方法是least misery 和average的方法。</a:t>
            </a:r>
            <a:endParaRPr/>
          </a:p>
          <a:p>
            <a:pPr indent="0" lvl="0" marL="0" rtl="0" algn="l">
              <a:spcBef>
                <a:spcPts val="0"/>
              </a:spcBef>
              <a:spcAft>
                <a:spcPts val="0"/>
              </a:spcAft>
              <a:buNone/>
            </a:pPr>
            <a:r>
              <a:rPr lang="zh-TW"/>
              <a:t>least misery白話來講就是要讓整個團體的成員都快樂，舉例來說，今天有一個團體有三個人，分別對A到G商品做評分，得到上面三個row的資料以後，我們要決定group rating，他的方法就是要針對每個商品，打分最低的那個人的分數作為整個團體的評分。</a:t>
            </a:r>
            <a:endParaRPr/>
          </a:p>
          <a:p>
            <a:pPr indent="0" lvl="0" marL="0" rtl="0" algn="l">
              <a:spcBef>
                <a:spcPts val="0"/>
              </a:spcBef>
              <a:spcAft>
                <a:spcPts val="0"/>
              </a:spcAft>
              <a:buNone/>
            </a:pPr>
            <a:r>
              <a:rPr lang="zh-TW"/>
              <a:t>average策略則是計算團體中針對每個商品的平均評分，將那個平均評分作為最後團體的評價分數。</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5de4030b8a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5de4030b8a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其中，最常使用的兩種方法是least misery 和average的方法。</a:t>
            </a:r>
            <a:endParaRPr/>
          </a:p>
          <a:p>
            <a:pPr indent="0" lvl="0" marL="0" rtl="0" algn="l">
              <a:spcBef>
                <a:spcPts val="0"/>
              </a:spcBef>
              <a:spcAft>
                <a:spcPts val="0"/>
              </a:spcAft>
              <a:buNone/>
            </a:pPr>
            <a:r>
              <a:rPr lang="zh-TW"/>
              <a:t>least misery白話來講就是要讓整個團體的成員都快樂，舉例來說，今天有一個團體有三個人，分別對A到G商品作評分，得到上面三個row的資料以後，我們要決定group rating，他的方法就是要針對每個商品，打分最低的那個人的分數作為整個團體的評分。</a:t>
            </a:r>
            <a:endParaRPr/>
          </a:p>
          <a:p>
            <a:pPr indent="0" lvl="0" marL="0" rtl="0" algn="l">
              <a:spcBef>
                <a:spcPts val="0"/>
              </a:spcBef>
              <a:spcAft>
                <a:spcPts val="0"/>
              </a:spcAft>
              <a:buNone/>
            </a:pPr>
            <a:r>
              <a:rPr lang="zh-TW"/>
              <a:t>average策略則是計算團體中針對每個商品的平均評分，將那個平均評分作為最後團體的評價分數。</a:t>
            </a:r>
            <a:endParaRPr/>
          </a:p>
          <a:p>
            <a:pPr indent="0" lvl="0" marL="0" rtl="0" algn="l">
              <a:spcBef>
                <a:spcPts val="0"/>
              </a:spcBef>
              <a:spcAft>
                <a:spcPts val="0"/>
              </a:spcAft>
              <a:buNone/>
            </a:pPr>
            <a:r>
              <a:t/>
            </a:r>
            <a:endParaRPr/>
          </a:p>
          <a:p>
            <a:pPr indent="0" lvl="0" marL="0" rtl="0" algn="l">
              <a:spcBef>
                <a:spcPts val="0"/>
              </a:spcBef>
              <a:spcAft>
                <a:spcPts val="0"/>
              </a:spcAft>
              <a:buNone/>
            </a:pPr>
            <a:r>
              <a:rPr b="1" lang="zh-TW"/>
              <a:t>LM: 沒有討厭但也沒有喜歡</a:t>
            </a:r>
            <a:endParaRPr b="1"/>
          </a:p>
          <a:p>
            <a:pPr indent="0" lvl="0" marL="0" rtl="0" algn="l">
              <a:spcBef>
                <a:spcPts val="0"/>
              </a:spcBef>
              <a:spcAft>
                <a:spcPts val="0"/>
              </a:spcAft>
              <a:buNone/>
            </a:pPr>
            <a:r>
              <a:rPr b="1" lang="zh-TW"/>
              <a:t>avg: 有人討厭有人喜歡</a:t>
            </a:r>
            <a:endParaRPr b="1"/>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5de4030b8a_0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5de4030b8a_0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另外有提到團體的組成有分為固定的和較為彈性的組成，</a:t>
            </a:r>
            <a:endParaRPr/>
          </a:p>
          <a:p>
            <a:pPr indent="0" lvl="0" marL="0" rtl="0" algn="l">
              <a:spcBef>
                <a:spcPts val="0"/>
              </a:spcBef>
              <a:spcAft>
                <a:spcPts val="0"/>
              </a:spcAft>
              <a:buNone/>
            </a:pPr>
            <a:r>
              <a:rPr lang="zh-TW"/>
              <a:t>固定的如家庭成員，比較不可能會有更動，</a:t>
            </a:r>
            <a:endParaRPr/>
          </a:p>
          <a:p>
            <a:pPr indent="0" lvl="0" marL="0" rtl="0" algn="l">
              <a:spcBef>
                <a:spcPts val="0"/>
              </a:spcBef>
              <a:spcAft>
                <a:spcPts val="0"/>
              </a:spcAft>
              <a:buNone/>
            </a:pPr>
            <a:r>
              <a:rPr lang="zh-TW"/>
              <a:t>彈性的可能像是朋友聚餐、出遊等等，每次的組成或是依時間會有不同的變化</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5de4030b8a_0_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5de4030b8a_0_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solidFill>
                  <a:srgbClr val="FF0000"/>
                </a:solidFill>
              </a:rPr>
              <a:t>linear regression</a:t>
            </a:r>
            <a:endParaRPr>
              <a:solidFill>
                <a:srgbClr val="FF0000"/>
              </a:solidFill>
            </a:endParaRPr>
          </a:p>
          <a:p>
            <a:pPr indent="0" lvl="0" marL="0" rtl="0" algn="l">
              <a:spcBef>
                <a:spcPts val="0"/>
              </a:spcBef>
              <a:spcAft>
                <a:spcPts val="0"/>
              </a:spcAft>
              <a:buNone/>
            </a:pPr>
            <a:r>
              <a:rPr lang="zh-TW">
                <a:solidFill>
                  <a:srgbClr val="FF0000"/>
                </a:solidFill>
              </a:rPr>
              <a:t>+</a:t>
            </a:r>
            <a:endParaRPr>
              <a:solidFill>
                <a:srgbClr val="FF0000"/>
              </a:solidFill>
            </a:endParaRPr>
          </a:p>
          <a:p>
            <a:pPr indent="0" lvl="0" marL="0" rtl="0" algn="l">
              <a:spcBef>
                <a:spcPts val="0"/>
              </a:spcBef>
              <a:spcAft>
                <a:spcPts val="0"/>
              </a:spcAft>
              <a:buNone/>
            </a:pPr>
            <a:r>
              <a:rPr lang="zh-TW">
                <a:solidFill>
                  <a:srgbClr val="FF0000"/>
                </a:solidFill>
              </a:rPr>
              <a:t>pairwise</a:t>
            </a:r>
            <a:endParaRPr>
              <a:solidFill>
                <a:srgbClr val="FF0000"/>
              </a:solidFill>
            </a:endParaRPr>
          </a:p>
          <a:p>
            <a:pPr indent="0" lvl="0" marL="0" rtl="0" algn="l">
              <a:spcBef>
                <a:spcPts val="0"/>
              </a:spcBef>
              <a:spcAft>
                <a:spcPts val="0"/>
              </a:spcAft>
              <a:buNone/>
            </a:pPr>
            <a:r>
              <a:t/>
            </a:r>
            <a:endParaRPr>
              <a:solidFill>
                <a:srgbClr val="FF0000"/>
              </a:solidFill>
            </a:endParaRPr>
          </a:p>
          <a:p>
            <a:pPr indent="0" lvl="0" marL="0" rtl="0" algn="l">
              <a:spcBef>
                <a:spcPts val="0"/>
              </a:spcBef>
              <a:spcAft>
                <a:spcPts val="0"/>
              </a:spcAft>
              <a:buNone/>
            </a:pPr>
            <a:r>
              <a:rPr lang="zh-TW">
                <a:solidFill>
                  <a:srgbClr val="FF0000"/>
                </a:solidFill>
              </a:rPr>
              <a:t>feature embedding</a:t>
            </a:r>
            <a:endParaRPr>
              <a:solidFill>
                <a:srgbClr val="FF0000"/>
              </a:solidFill>
            </a:endParaRPr>
          </a:p>
          <a:p>
            <a:pPr indent="0" lvl="0" marL="0" rtl="0" algn="l">
              <a:spcBef>
                <a:spcPts val="0"/>
              </a:spcBef>
              <a:spcAft>
                <a:spcPts val="0"/>
              </a:spcAft>
              <a:buNone/>
            </a:pPr>
            <a:r>
              <a:rPr lang="zh-TW">
                <a:solidFill>
                  <a:srgbClr val="FF0000"/>
                </a:solidFill>
              </a:rPr>
              <a:t>if input are users and items, lfm=mf</a:t>
            </a:r>
            <a:endParaRPr>
              <a:solidFill>
                <a:srgbClr val="FF0000"/>
              </a:solidFill>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5de4030b8a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5de4030b8a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RBM可以想成一個簡單的兩層網路，具有一個input layer和一個hidden layer。他的output結果是類似softmax的機率分布，這邊他的專有名詞是energy function。</a:t>
            </a:r>
            <a:endParaRPr/>
          </a:p>
          <a:p>
            <a:pPr indent="0" lvl="0" marL="0" rtl="0" algn="l">
              <a:spcBef>
                <a:spcPts val="0"/>
              </a:spcBef>
              <a:spcAft>
                <a:spcPts val="0"/>
              </a:spcAft>
              <a:buNone/>
            </a:pPr>
            <a:r>
              <a:rPr lang="zh-TW"/>
              <a:t>通常在做完GPA IPA方法以後，我們會將它放入RBM這樣的簡單網路中，但就如剛剛所介紹的，GPA 和IPA還是由許多的個人評分以後整合，只能體現眾多個個別評分合起來看的影響，並不能呈現出團體中成員互相的關係，以及身為個人or身為團體成員的差別。因此這樣簡單的RBM沒辦法找出這個團體正詳細或抽象的特徵。</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5de4030b8a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5de4030b8a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如何將RBM透過deep learning的方式改善呢? 我們透過DLGR的方法。</a:t>
            </a:r>
            <a:endParaRPr/>
          </a:p>
          <a:p>
            <a:pPr indent="0" lvl="0" marL="0" rtl="0" algn="l">
              <a:spcBef>
                <a:spcPts val="0"/>
              </a:spcBef>
              <a:spcAft>
                <a:spcPts val="0"/>
              </a:spcAft>
              <a:buNone/>
            </a:pPr>
            <a:r>
              <a:rPr lang="zh-TW"/>
              <a:t>其實DLGR可以想像成很多個rbm蝶家再一起，形成一個深層的網路。</a:t>
            </a:r>
            <a:endParaRPr/>
          </a:p>
          <a:p>
            <a:pPr indent="0" lvl="0" marL="0" rtl="0" algn="l">
              <a:spcBef>
                <a:spcPts val="0"/>
              </a:spcBef>
              <a:spcAft>
                <a:spcPts val="0"/>
              </a:spcAft>
              <a:buNone/>
            </a:pPr>
            <a:r>
              <a:rPr lang="zh-TW"/>
              <a:t>而在前處理的部分，我們也將特徵考慮得更詳細，例如以下三個</a:t>
            </a:r>
            <a:endParaRPr/>
          </a:p>
          <a:p>
            <a:pPr indent="0" lvl="0" marL="0" rtl="0" algn="l">
              <a:spcBef>
                <a:spcPts val="0"/>
              </a:spcBef>
              <a:spcAft>
                <a:spcPts val="0"/>
              </a:spcAft>
              <a:buNone/>
            </a:pPr>
            <a:r>
              <a:rPr lang="zh-TW"/>
              <a:t>collective feature代表一個group所表現出來的特徵</a:t>
            </a:r>
            <a:endParaRPr/>
          </a:p>
          <a:p>
            <a:pPr indent="0" lvl="0" marL="0" rtl="0" algn="l">
              <a:spcBef>
                <a:spcPts val="0"/>
              </a:spcBef>
              <a:spcAft>
                <a:spcPts val="0"/>
              </a:spcAft>
              <a:buNone/>
            </a:pPr>
            <a:r>
              <a:rPr lang="zh-TW"/>
              <a:t>individual則是團體成員獨立的特徵</a:t>
            </a:r>
            <a:endParaRPr/>
          </a:p>
          <a:p>
            <a:pPr indent="0" lvl="0" marL="0" rtl="0" algn="l">
              <a:spcBef>
                <a:spcPts val="0"/>
              </a:spcBef>
              <a:spcAft>
                <a:spcPts val="0"/>
              </a:spcAft>
              <a:buNone/>
            </a:pPr>
            <a:r>
              <a:rPr lang="zh-TW"/>
              <a:t>member則是個人身為團體成員時的特徵</a:t>
            </a:r>
            <a:endParaRPr/>
          </a:p>
          <a:p>
            <a:pPr indent="0" lvl="0" marL="0" rtl="0" algn="l">
              <a:spcBef>
                <a:spcPts val="0"/>
              </a:spcBef>
              <a:spcAft>
                <a:spcPts val="0"/>
              </a:spcAft>
              <a:buNone/>
            </a:pPr>
            <a:r>
              <a:rPr lang="zh-TW"/>
              <a:t>collective+individual 整合以後就會變成member features</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4" name="Shape 824"/>
        <p:cNvGrpSpPr/>
        <p:nvPr/>
      </p:nvGrpSpPr>
      <p:grpSpPr>
        <a:xfrm>
          <a:off x="0" y="0"/>
          <a:ext cx="0" cy="0"/>
          <a:chOff x="0" y="0"/>
          <a:chExt cx="0" cy="0"/>
        </a:xfrm>
      </p:grpSpPr>
      <p:sp>
        <p:nvSpPr>
          <p:cNvPr id="825" name="Google Shape;825;g5de4030b8a_12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6" name="Google Shape;826;g5de4030b8a_12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BPR: </a:t>
            </a:r>
            <a:r>
              <a:rPr lang="zh-TW" sz="1200">
                <a:solidFill>
                  <a:srgbClr val="1A1A1A"/>
                </a:solidFill>
                <a:highlight>
                  <a:srgbClr val="FFFFFF"/>
                </a:highlight>
                <a:latin typeface="Microsoft Yahei"/>
                <a:ea typeface="Microsoft Yahei"/>
                <a:cs typeface="Microsoft Yahei"/>
                <a:sym typeface="Microsoft Yahei"/>
              </a:rPr>
              <a:t>對一個群組和兩個物品的三元組進行建模：正向物品（被觀察到的物品）以及負向物品（未被觀察到的物品）。三元組模型假設：如果群組ⅰ觀察到了物品ｊ（正向物品），那麼與其它未觀察到的物品ｋ（負向物品）相比，該群組必定更傾向於該物品。因此，模型將正向物品排序的位置高於負向物品。</a:t>
            </a:r>
            <a:endParaRPr sz="1200">
              <a:solidFill>
                <a:srgbClr val="1A1A1A"/>
              </a:solidFill>
              <a:highlight>
                <a:srgbClr val="FFFFFF"/>
              </a:highlight>
              <a:latin typeface="Microsoft Yahei"/>
              <a:ea typeface="Microsoft Yahei"/>
              <a:cs typeface="Microsoft Yahei"/>
              <a:sym typeface="Microsoft Yahei"/>
            </a:endParaRPr>
          </a:p>
          <a:p>
            <a:pPr indent="0" lvl="0" marL="0" rtl="0" algn="l">
              <a:lnSpc>
                <a:spcPct val="115000"/>
              </a:lnSpc>
              <a:spcBef>
                <a:spcPts val="0"/>
              </a:spcBef>
              <a:spcAft>
                <a:spcPts val="0"/>
              </a:spcAft>
              <a:buNone/>
            </a:pPr>
            <a:r>
              <a:rPr lang="zh-TW" sz="900">
                <a:highlight>
                  <a:srgbClr val="CFE8CB"/>
                </a:highlight>
                <a:latin typeface="Verdana"/>
                <a:ea typeface="Verdana"/>
                <a:cs typeface="Verdana"/>
                <a:sym typeface="Verdana"/>
              </a:rPr>
              <a:t>在BPR算法中，我們將任意用戶u對應的物品進行標記，如果用戶u在同時有物品i和j的時候點擊了i，那麼我們就得到了一個三元組</a:t>
            </a:r>
            <a:endParaRPr sz="900">
              <a:highlight>
                <a:srgbClr val="CFE8CB"/>
              </a:highlight>
              <a:latin typeface="Verdana"/>
              <a:ea typeface="Verdana"/>
              <a:cs typeface="Verdana"/>
              <a:sym typeface="Verdana"/>
            </a:endParaRPr>
          </a:p>
          <a:p>
            <a:pPr indent="0" lvl="0" marL="0" rtl="0" algn="l">
              <a:lnSpc>
                <a:spcPct val="115000"/>
              </a:lnSpc>
              <a:spcBef>
                <a:spcPts val="0"/>
              </a:spcBef>
              <a:spcAft>
                <a:spcPts val="0"/>
              </a:spcAft>
              <a:buNone/>
            </a:pPr>
            <a:r>
              <a:rPr lang="zh-TW" sz="1150">
                <a:highlight>
                  <a:srgbClr val="CFE8CB"/>
                </a:highlight>
                <a:latin typeface="Verdana"/>
                <a:ea typeface="Verdana"/>
                <a:cs typeface="Verdana"/>
                <a:sym typeface="Verdana"/>
              </a:rPr>
              <a:t>&lt; u , i , j &gt;</a:t>
            </a:r>
            <a:endParaRPr sz="1150">
              <a:highlight>
                <a:srgbClr val="CFE8CB"/>
              </a:highlight>
              <a:latin typeface="Verdana"/>
              <a:ea typeface="Verdana"/>
              <a:cs typeface="Verdana"/>
              <a:sym typeface="Verdana"/>
            </a:endParaRPr>
          </a:p>
          <a:p>
            <a:pPr indent="0" lvl="0" marL="0" rtl="0" algn="l">
              <a:spcBef>
                <a:spcPts val="0"/>
              </a:spcBef>
              <a:spcAft>
                <a:spcPts val="0"/>
              </a:spcAft>
              <a:buNone/>
            </a:pPr>
            <a:r>
              <a:rPr lang="zh-TW" sz="900">
                <a:highlight>
                  <a:srgbClr val="CFE8CB"/>
                </a:highlight>
                <a:latin typeface="Verdana"/>
                <a:ea typeface="Verdana"/>
                <a:cs typeface="Verdana"/>
                <a:sym typeface="Verdana"/>
              </a:rPr>
              <a:t>&lt;u,i,j&gt;，它表示對用戶u來說，i的排序要比j靠前。</a:t>
            </a:r>
            <a:endParaRPr sz="900">
              <a:highlight>
                <a:srgbClr val="CFE8CB"/>
              </a:highlight>
              <a:latin typeface="Verdana"/>
              <a:ea typeface="Verdana"/>
              <a:cs typeface="Verdana"/>
              <a:sym typeface="Verdana"/>
            </a:endParaRPr>
          </a:p>
          <a:p>
            <a:pPr indent="0" lvl="0" marL="0" rtl="0" algn="l">
              <a:spcBef>
                <a:spcPts val="0"/>
              </a:spcBef>
              <a:spcAft>
                <a:spcPts val="0"/>
              </a:spcAft>
              <a:buNone/>
            </a:pPr>
            <a:r>
              <a:t/>
            </a:r>
            <a:endParaRPr sz="900">
              <a:highlight>
                <a:srgbClr val="CFE8CB"/>
              </a:highlight>
              <a:latin typeface="Verdana"/>
              <a:ea typeface="Verdana"/>
              <a:cs typeface="Verdana"/>
              <a:sym typeface="Verdana"/>
            </a:endParaRPr>
          </a:p>
          <a:p>
            <a:pPr indent="0" lvl="0" marL="0" rtl="0" algn="l">
              <a:spcBef>
                <a:spcPts val="0"/>
              </a:spcBef>
              <a:spcAft>
                <a:spcPts val="0"/>
              </a:spcAft>
              <a:buNone/>
            </a:pPr>
            <a:r>
              <a:rPr lang="zh-TW" sz="900">
                <a:highlight>
                  <a:srgbClr val="CFE8CB"/>
                </a:highlight>
                <a:latin typeface="Verdana"/>
                <a:ea typeface="Verdana"/>
                <a:cs typeface="Verdana"/>
                <a:sym typeface="Verdana"/>
              </a:rPr>
              <a:t>　BPR是基於矩陣分解的一種排序算法，但是和funkSVD之類的算法比，它不是做全局的評分優化，而是針對每一個用戶自己的商品喜好分貝做排序優化。</a:t>
            </a:r>
            <a:endParaRPr sz="900">
              <a:highlight>
                <a:srgbClr val="CFE8CB"/>
              </a:highlight>
              <a:latin typeface="Verdana"/>
              <a:ea typeface="Verdana"/>
              <a:cs typeface="Verdana"/>
              <a:sym typeface="Verdana"/>
            </a:endParaRPr>
          </a:p>
          <a:p>
            <a:pPr indent="0" lvl="0" marL="0" rtl="0" algn="l">
              <a:spcBef>
                <a:spcPts val="0"/>
              </a:spcBef>
              <a:spcAft>
                <a:spcPts val="0"/>
              </a:spcAft>
              <a:buNone/>
            </a:pPr>
            <a:r>
              <a:rPr lang="zh-TW" sz="900">
                <a:highlight>
                  <a:srgbClr val="CFE8CB"/>
                </a:highlight>
                <a:latin typeface="Verdana"/>
                <a:ea typeface="Verdana"/>
                <a:cs typeface="Verdana"/>
                <a:sym typeface="Verdana"/>
              </a:rPr>
              <a:t>同時對於訓練集的要求也是不一樣的，funkSVD只需要用戶物品對應評分數據二元組做訓練集，而BPR則需要用戶對商品的喜好排序三元組做訓練集。</a:t>
            </a:r>
            <a:endParaRPr sz="900">
              <a:highlight>
                <a:srgbClr val="CFE8CB"/>
              </a:highlight>
              <a:latin typeface="Verdana"/>
              <a:ea typeface="Verdana"/>
              <a:cs typeface="Verdana"/>
              <a:sym typeface="Verdana"/>
            </a:endParaRPr>
          </a:p>
          <a:p>
            <a:pPr indent="0" lvl="0" marL="0" rtl="0" algn="l">
              <a:spcBef>
                <a:spcPts val="0"/>
              </a:spcBef>
              <a:spcAft>
                <a:spcPts val="0"/>
              </a:spcAft>
              <a:buNone/>
            </a:pPr>
            <a:r>
              <a:rPr lang="zh-TW" sz="900">
                <a:highlight>
                  <a:srgbClr val="CFE8CB"/>
                </a:highlight>
                <a:latin typeface="Verdana"/>
                <a:ea typeface="Verdana"/>
                <a:cs typeface="Verdana"/>
                <a:sym typeface="Verdana"/>
              </a:rPr>
              <a:t>在實際產品中，BPR之類的推薦排序在海量數據中選擇極少量數據做推薦的時候有優勢，</a:t>
            </a:r>
            <a:endParaRPr sz="900">
              <a:highlight>
                <a:srgbClr val="CFE8CB"/>
              </a:highlight>
              <a:latin typeface="Verdana"/>
              <a:ea typeface="Verdana"/>
              <a:cs typeface="Verdana"/>
              <a:sym typeface="Verdana"/>
            </a:endParaRPr>
          </a:p>
          <a:p>
            <a:pPr indent="0" lvl="0" marL="0" rtl="0" algn="l">
              <a:spcBef>
                <a:spcPts val="0"/>
              </a:spcBef>
              <a:spcAft>
                <a:spcPts val="0"/>
              </a:spcAft>
              <a:buNone/>
            </a:pPr>
            <a:r>
              <a:rPr lang="zh-TW"/>
              <a:t>最後使用Softmax函數來獲得最終的注意力權重</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110.png"/><Relationship Id="rId4" Type="http://schemas.openxmlformats.org/officeDocument/2006/relationships/image" Target="../media/image11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118.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11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121.png"/><Relationship Id="rId4" Type="http://schemas.openxmlformats.org/officeDocument/2006/relationships/image" Target="../media/image115.png"/><Relationship Id="rId5" Type="http://schemas.openxmlformats.org/officeDocument/2006/relationships/image" Target="../media/image11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8.png"/><Relationship Id="rId4" Type="http://schemas.openxmlformats.org/officeDocument/2006/relationships/image" Target="../media/image7.png"/><Relationship Id="rId5" Type="http://schemas.openxmlformats.org/officeDocument/2006/relationships/image" Target="../media/image5.png"/><Relationship Id="rId6" Type="http://schemas.openxmlformats.org/officeDocument/2006/relationships/image" Target="../media/image12.png"/><Relationship Id="rId7" Type="http://schemas.openxmlformats.org/officeDocument/2006/relationships/image" Target="../media/image1.png"/><Relationship Id="rId8"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5.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9.png"/><Relationship Id="rId4" Type="http://schemas.openxmlformats.org/officeDocument/2006/relationships/image" Target="../media/image32.png"/><Relationship Id="rId5"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5.png"/><Relationship Id="rId4" Type="http://schemas.openxmlformats.org/officeDocument/2006/relationships/image" Target="../media/image27.png"/><Relationship Id="rId5" Type="http://schemas.openxmlformats.org/officeDocument/2006/relationships/image" Target="../media/image30.png"/><Relationship Id="rId6" Type="http://schemas.openxmlformats.org/officeDocument/2006/relationships/image" Target="../media/image34.png"/><Relationship Id="rId7"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3.png"/><Relationship Id="rId4" Type="http://schemas.openxmlformats.org/officeDocument/2006/relationships/hyperlink" Target="https://pse.is/JCSLA"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2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23.png"/><Relationship Id="rId4" Type="http://schemas.openxmlformats.org/officeDocument/2006/relationships/image" Target="../media/image36.png"/><Relationship Id="rId5" Type="http://schemas.openxmlformats.org/officeDocument/2006/relationships/image" Target="../media/image33.png"/><Relationship Id="rId6" Type="http://schemas.openxmlformats.org/officeDocument/2006/relationships/image" Target="../media/image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3.png"/><Relationship Id="rId4" Type="http://schemas.openxmlformats.org/officeDocument/2006/relationships/image" Target="../media/image49.png"/><Relationship Id="rId5" Type="http://schemas.openxmlformats.org/officeDocument/2006/relationships/image" Target="../media/image5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3.png"/><Relationship Id="rId4" Type="http://schemas.openxmlformats.org/officeDocument/2006/relationships/image" Target="../media/image59.png"/><Relationship Id="rId5"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2.png"/><Relationship Id="rId4" Type="http://schemas.openxmlformats.org/officeDocument/2006/relationships/image" Target="../media/image39.png"/><Relationship Id="rId10" Type="http://schemas.openxmlformats.org/officeDocument/2006/relationships/image" Target="../media/image45.png"/><Relationship Id="rId9" Type="http://schemas.openxmlformats.org/officeDocument/2006/relationships/image" Target="../media/image46.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48.png"/><Relationship Id="rId8" Type="http://schemas.openxmlformats.org/officeDocument/2006/relationships/image" Target="../media/image5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50.png"/><Relationship Id="rId4" Type="http://schemas.openxmlformats.org/officeDocument/2006/relationships/image" Target="../media/image5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6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54.png"/><Relationship Id="rId4" Type="http://schemas.openxmlformats.org/officeDocument/2006/relationships/image" Target="../media/image5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0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6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5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5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65.jp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63.png"/><Relationship Id="rId4" Type="http://schemas.openxmlformats.org/officeDocument/2006/relationships/image" Target="../media/image6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6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6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7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64.png"/><Relationship Id="rId4" Type="http://schemas.openxmlformats.org/officeDocument/2006/relationships/image" Target="../media/image7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66.png"/><Relationship Id="rId4" Type="http://schemas.openxmlformats.org/officeDocument/2006/relationships/image" Target="../media/image7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67.png"/><Relationship Id="rId4" Type="http://schemas.openxmlformats.org/officeDocument/2006/relationships/image" Target="../media/image7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7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7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7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92.png"/><Relationship Id="rId4" Type="http://schemas.openxmlformats.org/officeDocument/2006/relationships/image" Target="../media/image80.png"/><Relationship Id="rId5" Type="http://schemas.openxmlformats.org/officeDocument/2006/relationships/image" Target="../media/image81.png"/><Relationship Id="rId6" Type="http://schemas.openxmlformats.org/officeDocument/2006/relationships/image" Target="../media/image8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82.png"/><Relationship Id="rId4" Type="http://schemas.openxmlformats.org/officeDocument/2006/relationships/image" Target="../media/image78.png"/><Relationship Id="rId5" Type="http://schemas.openxmlformats.org/officeDocument/2006/relationships/image" Target="../media/image8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87.png"/><Relationship Id="rId4" Type="http://schemas.openxmlformats.org/officeDocument/2006/relationships/image" Target="../media/image85.png"/><Relationship Id="rId5" Type="http://schemas.openxmlformats.org/officeDocument/2006/relationships/image" Target="../media/image75.png"/><Relationship Id="rId6" Type="http://schemas.openxmlformats.org/officeDocument/2006/relationships/image" Target="../media/image8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7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86.png"/><Relationship Id="rId4" Type="http://schemas.openxmlformats.org/officeDocument/2006/relationships/image" Target="../media/image9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105.png"/><Relationship Id="rId4" Type="http://schemas.openxmlformats.org/officeDocument/2006/relationships/image" Target="../media/image89.png"/><Relationship Id="rId5" Type="http://schemas.openxmlformats.org/officeDocument/2006/relationships/image" Target="../media/image93.png"/><Relationship Id="rId6" Type="http://schemas.openxmlformats.org/officeDocument/2006/relationships/image" Target="../media/image95.png"/><Relationship Id="rId7" Type="http://schemas.openxmlformats.org/officeDocument/2006/relationships/image" Target="../media/image94.png"/><Relationship Id="rId8" Type="http://schemas.openxmlformats.org/officeDocument/2006/relationships/image" Target="../media/image8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98.png"/><Relationship Id="rId4" Type="http://schemas.openxmlformats.org/officeDocument/2006/relationships/image" Target="../media/image97.png"/><Relationship Id="rId5" Type="http://schemas.openxmlformats.org/officeDocument/2006/relationships/image" Target="../media/image91.png"/><Relationship Id="rId6" Type="http://schemas.openxmlformats.org/officeDocument/2006/relationships/image" Target="../media/image102.png"/><Relationship Id="rId7" Type="http://schemas.openxmlformats.org/officeDocument/2006/relationships/image" Target="../media/image104.png"/><Relationship Id="rId8" Type="http://schemas.openxmlformats.org/officeDocument/2006/relationships/hyperlink" Target="https://reurl.cc/A598Z"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9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10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101.png"/><Relationship Id="rId4" Type="http://schemas.openxmlformats.org/officeDocument/2006/relationships/image" Target="../media/image111.png"/><Relationship Id="rId5" Type="http://schemas.openxmlformats.org/officeDocument/2006/relationships/image" Target="../media/image119.png"/><Relationship Id="rId6" Type="http://schemas.openxmlformats.org/officeDocument/2006/relationships/image" Target="../media/image9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10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12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120.png"/><Relationship Id="rId4" Type="http://schemas.openxmlformats.org/officeDocument/2006/relationships/image" Target="../media/image109.png"/><Relationship Id="rId5" Type="http://schemas.openxmlformats.org/officeDocument/2006/relationships/image" Target="../media/image116.png"/><Relationship Id="rId6" Type="http://schemas.openxmlformats.org/officeDocument/2006/relationships/image" Target="../media/image107.png"/><Relationship Id="rId7" Type="http://schemas.openxmlformats.org/officeDocument/2006/relationships/image" Target="../media/image114.png"/><Relationship Id="rId8" Type="http://schemas.openxmlformats.org/officeDocument/2006/relationships/image" Target="../media/image10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103450" y="1322450"/>
            <a:ext cx="9562800" cy="1664700"/>
          </a:xfrm>
          <a:prstGeom prst="rect">
            <a:avLst/>
          </a:prstGeom>
        </p:spPr>
        <p:txBody>
          <a:bodyPr anchorCtr="0" anchor="t" bIns="91425" lIns="91425" spcFirstLastPara="1" rIns="91425" wrap="square" tIns="91425">
            <a:noAutofit/>
          </a:bodyPr>
          <a:lstStyle/>
          <a:p>
            <a:pPr indent="0" lvl="0" marL="1219200" marR="1104900" rtl="0" algn="ctr">
              <a:lnSpc>
                <a:spcPct val="114000"/>
              </a:lnSpc>
              <a:spcBef>
                <a:spcPts val="0"/>
              </a:spcBef>
              <a:spcAft>
                <a:spcPts val="0"/>
              </a:spcAft>
              <a:buNone/>
            </a:pPr>
            <a:r>
              <a:rPr lang="zh-TW" sz="3400"/>
              <a:t>Non-IID Recommender Systems </a:t>
            </a:r>
            <a:endParaRPr sz="3400"/>
          </a:p>
          <a:p>
            <a:pPr indent="0" lvl="0" marL="1219200" marR="1104900" rtl="0" algn="ctr">
              <a:lnSpc>
                <a:spcPct val="114000"/>
              </a:lnSpc>
              <a:spcBef>
                <a:spcPts val="0"/>
              </a:spcBef>
              <a:spcAft>
                <a:spcPts val="0"/>
              </a:spcAft>
              <a:buNone/>
            </a:pPr>
            <a:r>
              <a:rPr lang="zh-TW" sz="3400"/>
              <a:t>in Practice with Modern AI Techniques</a:t>
            </a:r>
            <a:endParaRPr sz="3400"/>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88" name="Google Shape;88;p13"/>
          <p:cNvPicPr preferRelativeResize="0"/>
          <p:nvPr/>
        </p:nvPicPr>
        <p:blipFill>
          <a:blip r:embed="rId3">
            <a:alphaModFix/>
          </a:blip>
          <a:stretch>
            <a:fillRect/>
          </a:stretch>
        </p:blipFill>
        <p:spPr>
          <a:xfrm>
            <a:off x="7699775" y="3792550"/>
            <a:ext cx="1195142" cy="1211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2"/>
          <p:cNvSpPr txBox="1"/>
          <p:nvPr>
            <p:ph type="title"/>
          </p:nvPr>
        </p:nvSpPr>
        <p:spPr>
          <a:xfrm>
            <a:off x="729450" y="550075"/>
            <a:ext cx="7688700" cy="5352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zh-TW"/>
              <a:t>Information Retrieval Systems</a:t>
            </a:r>
            <a:endParaRPr/>
          </a:p>
        </p:txBody>
      </p:sp>
      <p:sp>
        <p:nvSpPr>
          <p:cNvPr id="145" name="Google Shape;145;p22"/>
          <p:cNvSpPr txBox="1"/>
          <p:nvPr>
            <p:ph idx="1" type="body"/>
          </p:nvPr>
        </p:nvSpPr>
        <p:spPr>
          <a:xfrm>
            <a:off x="729450" y="1613300"/>
            <a:ext cx="7688700" cy="22611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lang="zh-TW" sz="2400">
                <a:solidFill>
                  <a:schemeClr val="dk1"/>
                </a:solidFill>
                <a:latin typeface="Calibri"/>
                <a:ea typeface="Calibri"/>
                <a:cs typeface="Calibri"/>
                <a:sym typeface="Calibri"/>
              </a:rPr>
              <a:t>Pull information :</a:t>
            </a:r>
            <a:endParaRPr sz="2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zh-TW" sz="2800">
                <a:latin typeface="Arial"/>
                <a:ea typeface="Arial"/>
                <a:cs typeface="Arial"/>
                <a:sym typeface="Arial"/>
              </a:rPr>
              <a:t>任何接收者「自行」可以得到的資訊。</a:t>
            </a:r>
            <a:endParaRPr sz="2400">
              <a:solidFill>
                <a:schemeClr val="dk1"/>
              </a:solidFill>
              <a:latin typeface="Calibri"/>
              <a:ea typeface="Calibri"/>
              <a:cs typeface="Calibri"/>
              <a:sym typeface="Calibri"/>
            </a:endParaRPr>
          </a:p>
          <a:p>
            <a:pPr indent="0" lvl="0" marL="0" rtl="0" algn="ctr">
              <a:lnSpc>
                <a:spcPct val="90000"/>
              </a:lnSpc>
              <a:spcBef>
                <a:spcPts val="1000"/>
              </a:spcBef>
              <a:spcAft>
                <a:spcPts val="0"/>
              </a:spcAft>
              <a:buClr>
                <a:schemeClr val="dk1"/>
              </a:buClr>
              <a:buSzPts val="1100"/>
              <a:buFont typeface="Arial"/>
              <a:buNone/>
            </a:pPr>
            <a:r>
              <a:rPr lang="zh-TW" sz="2400">
                <a:solidFill>
                  <a:schemeClr val="dk1"/>
                </a:solidFill>
                <a:latin typeface="Calibri"/>
                <a:ea typeface="Calibri"/>
                <a:cs typeface="Calibri"/>
                <a:sym typeface="Calibri"/>
              </a:rPr>
              <a:t>Query → Matched Results → Manual Filtering</a:t>
            </a:r>
            <a:endParaRPr sz="24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zh-TW" sz="2400">
                <a:solidFill>
                  <a:srgbClr val="1C4587"/>
                </a:solidFill>
                <a:latin typeface="Calibri"/>
                <a:ea typeface="Calibri"/>
                <a:cs typeface="Calibri"/>
                <a:sym typeface="Calibri"/>
              </a:rPr>
              <a:t>= Self-service</a:t>
            </a:r>
            <a:endParaRPr sz="2400">
              <a:solidFill>
                <a:srgbClr val="1C4587"/>
              </a:solidFill>
              <a:latin typeface="Calibri"/>
              <a:ea typeface="Calibri"/>
              <a:cs typeface="Calibri"/>
              <a:sym typeface="Calibri"/>
            </a:endParaRPr>
          </a:p>
          <a:p>
            <a:pPr indent="0" lvl="0" marL="0" rtl="0" algn="l">
              <a:spcBef>
                <a:spcPts val="0"/>
              </a:spcBef>
              <a:spcAft>
                <a:spcPts val="1600"/>
              </a:spcAft>
              <a:buNone/>
            </a:pPr>
            <a:r>
              <a:t/>
            </a:r>
            <a:endParaRPr sz="2400"/>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112"/>
          <p:cNvSpPr txBox="1"/>
          <p:nvPr>
            <p:ph type="title"/>
          </p:nvPr>
        </p:nvSpPr>
        <p:spPr>
          <a:xfrm>
            <a:off x="729450" y="6018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Deep Learning Model: DLGR  </a:t>
            </a:r>
            <a:r>
              <a:rPr lang="zh-TW" sz="1500"/>
              <a:t>2014 AAAI</a:t>
            </a:r>
            <a:endParaRPr sz="1500"/>
          </a:p>
        </p:txBody>
      </p:sp>
      <p:sp>
        <p:nvSpPr>
          <p:cNvPr id="851" name="Google Shape;851;p112"/>
          <p:cNvSpPr txBox="1"/>
          <p:nvPr/>
        </p:nvSpPr>
        <p:spPr>
          <a:xfrm>
            <a:off x="3532675" y="4803850"/>
            <a:ext cx="5476800" cy="339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zh-TW" sz="1000"/>
              <a:t>https://reurl.cc/EAe7m</a:t>
            </a:r>
            <a:endParaRPr sz="1000"/>
          </a:p>
        </p:txBody>
      </p:sp>
      <p:pic>
        <p:nvPicPr>
          <p:cNvPr id="852" name="Google Shape;852;p112"/>
          <p:cNvPicPr preferRelativeResize="0"/>
          <p:nvPr/>
        </p:nvPicPr>
        <p:blipFill>
          <a:blip r:embed="rId3">
            <a:alphaModFix/>
          </a:blip>
          <a:stretch>
            <a:fillRect/>
          </a:stretch>
        </p:blipFill>
        <p:spPr>
          <a:xfrm>
            <a:off x="761988" y="1447775"/>
            <a:ext cx="4333875" cy="2152650"/>
          </a:xfrm>
          <a:prstGeom prst="rect">
            <a:avLst/>
          </a:prstGeom>
          <a:noFill/>
          <a:ln>
            <a:noFill/>
          </a:ln>
        </p:spPr>
      </p:pic>
      <p:sp>
        <p:nvSpPr>
          <p:cNvPr id="853" name="Google Shape;853;p112"/>
          <p:cNvSpPr txBox="1"/>
          <p:nvPr/>
        </p:nvSpPr>
        <p:spPr>
          <a:xfrm>
            <a:off x="1058225" y="3673100"/>
            <a:ext cx="4037700" cy="102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latin typeface="Lato"/>
                <a:ea typeface="Lato"/>
                <a:cs typeface="Lato"/>
                <a:sym typeface="Lato"/>
              </a:rPr>
              <a:t>A dual-wing RBM is placed on the top of DBN, which jointly  models  the  group  choices  and  collective  features  to  learn the comprehensive features of group preference. </a:t>
            </a:r>
            <a:endParaRPr>
              <a:latin typeface="Lato"/>
              <a:ea typeface="Lato"/>
              <a:cs typeface="Lato"/>
              <a:sym typeface="Lato"/>
            </a:endParaRPr>
          </a:p>
        </p:txBody>
      </p:sp>
      <p:pic>
        <p:nvPicPr>
          <p:cNvPr id="854" name="Google Shape;854;p112"/>
          <p:cNvPicPr preferRelativeResize="0"/>
          <p:nvPr/>
        </p:nvPicPr>
        <p:blipFill>
          <a:blip r:embed="rId4">
            <a:alphaModFix/>
          </a:blip>
          <a:stretch>
            <a:fillRect/>
          </a:stretch>
        </p:blipFill>
        <p:spPr>
          <a:xfrm>
            <a:off x="5095875" y="1173350"/>
            <a:ext cx="3771560" cy="359417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13"/>
          <p:cNvSpPr txBox="1"/>
          <p:nvPr>
            <p:ph type="title"/>
          </p:nvPr>
        </p:nvSpPr>
        <p:spPr>
          <a:xfrm>
            <a:off x="727650" y="5870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Attention</a:t>
            </a:r>
            <a:endParaRPr/>
          </a:p>
        </p:txBody>
      </p:sp>
      <p:sp>
        <p:nvSpPr>
          <p:cNvPr id="860" name="Google Shape;860;p113"/>
          <p:cNvSpPr txBox="1"/>
          <p:nvPr>
            <p:ph idx="1" type="body"/>
          </p:nvPr>
        </p:nvSpPr>
        <p:spPr>
          <a:xfrm>
            <a:off x="727650" y="1441200"/>
            <a:ext cx="7688700" cy="22611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AutoNum type="arabicPeriod"/>
            </a:pPr>
            <a:r>
              <a:rPr lang="zh-TW" sz="1800">
                <a:solidFill>
                  <a:srgbClr val="000000"/>
                </a:solidFill>
              </a:rPr>
              <a:t>問題：尋找group中的member裡面</a:t>
            </a:r>
            <a:r>
              <a:rPr b="1" lang="zh-TW" sz="1800">
                <a:solidFill>
                  <a:schemeClr val="dk1"/>
                </a:solidFill>
              </a:rPr>
              <a:t>較具有影響力的node(member)</a:t>
            </a:r>
            <a:endParaRPr b="1" sz="1800">
              <a:solidFill>
                <a:schemeClr val="dk1"/>
              </a:solidFill>
            </a:endParaRPr>
          </a:p>
          <a:p>
            <a:pPr indent="-342900" lvl="0" marL="457200" rtl="0" algn="l">
              <a:lnSpc>
                <a:spcPct val="115000"/>
              </a:lnSpc>
              <a:spcBef>
                <a:spcPts val="0"/>
              </a:spcBef>
              <a:spcAft>
                <a:spcPts val="0"/>
              </a:spcAft>
              <a:buClr>
                <a:srgbClr val="000000"/>
              </a:buClr>
              <a:buSzPts val="1800"/>
              <a:buAutoNum type="arabicPeriod"/>
            </a:pPr>
            <a:r>
              <a:rPr lang="zh-TW" sz="1800">
                <a:solidFill>
                  <a:srgbClr val="000000"/>
                </a:solidFill>
              </a:rPr>
              <a:t>引用attention到推薦系統中：</a:t>
            </a:r>
            <a:r>
              <a:rPr b="1" lang="zh-TW" sz="1800">
                <a:solidFill>
                  <a:schemeClr val="dk1"/>
                </a:solidFill>
              </a:rPr>
              <a:t>Attentive Group Recommendation</a:t>
            </a:r>
            <a:endParaRPr b="1" sz="1800">
              <a:solidFill>
                <a:schemeClr val="dk1"/>
              </a:solidFill>
            </a:endParaRPr>
          </a:p>
          <a:p>
            <a:pPr indent="-342900" lvl="1" marL="914400" rtl="0" algn="l">
              <a:lnSpc>
                <a:spcPct val="115000"/>
              </a:lnSpc>
              <a:spcBef>
                <a:spcPts val="0"/>
              </a:spcBef>
              <a:spcAft>
                <a:spcPts val="0"/>
              </a:spcAft>
              <a:buClr>
                <a:srgbClr val="000000"/>
              </a:buClr>
              <a:buSzPts val="1800"/>
              <a:buAutoNum type="alphaLcPeriod"/>
            </a:pPr>
            <a:r>
              <a:rPr lang="zh-TW" sz="1800">
                <a:solidFill>
                  <a:srgbClr val="000000"/>
                </a:solidFill>
              </a:rPr>
              <a:t>assign weights on members</a:t>
            </a:r>
            <a:endParaRPr sz="1800">
              <a:solidFill>
                <a:srgbClr val="000000"/>
              </a:solidFill>
            </a:endParaRPr>
          </a:p>
          <a:p>
            <a:pPr indent="-342900" lvl="1" marL="914400" rtl="0" algn="l">
              <a:lnSpc>
                <a:spcPct val="115000"/>
              </a:lnSpc>
              <a:spcBef>
                <a:spcPts val="0"/>
              </a:spcBef>
              <a:spcAft>
                <a:spcPts val="0"/>
              </a:spcAft>
              <a:buClr>
                <a:srgbClr val="000000"/>
              </a:buClr>
              <a:buSzPts val="1800"/>
              <a:buAutoNum type="alphaLcPeriod"/>
            </a:pPr>
            <a:r>
              <a:rPr b="1" lang="zh-TW" sz="1800">
                <a:solidFill>
                  <a:schemeClr val="dk1"/>
                </a:solidFill>
              </a:rPr>
              <a:t>context-aware</a:t>
            </a:r>
            <a:r>
              <a:rPr lang="zh-TW" sz="1800">
                <a:solidFill>
                  <a:srgbClr val="000000"/>
                </a:solidFill>
              </a:rPr>
              <a:t> group recommendation: assign different weights in different contexts</a:t>
            </a:r>
            <a:endParaRPr sz="1800">
              <a:solidFill>
                <a:srgbClr val="000000"/>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114"/>
          <p:cNvSpPr txBox="1"/>
          <p:nvPr>
            <p:ph type="title"/>
          </p:nvPr>
        </p:nvSpPr>
        <p:spPr>
          <a:xfrm>
            <a:off x="729450" y="6251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Attention</a:t>
            </a:r>
            <a:endParaRPr/>
          </a:p>
        </p:txBody>
      </p:sp>
      <p:sp>
        <p:nvSpPr>
          <p:cNvPr id="866" name="Google Shape;866;p114"/>
          <p:cNvSpPr txBox="1"/>
          <p:nvPr>
            <p:ph idx="1" type="body"/>
          </p:nvPr>
        </p:nvSpPr>
        <p:spPr>
          <a:xfrm>
            <a:off x="729450" y="1494225"/>
            <a:ext cx="7688700" cy="22611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AutoNum type="alphaLcPeriod"/>
            </a:pPr>
            <a:r>
              <a:rPr b="1" lang="zh-TW" sz="1800">
                <a:solidFill>
                  <a:srgbClr val="000000"/>
                </a:solidFill>
              </a:rPr>
              <a:t>assign weights on members </a:t>
            </a:r>
            <a:r>
              <a:rPr lang="zh-TW" sz="1800">
                <a:solidFill>
                  <a:srgbClr val="000000"/>
                </a:solidFill>
              </a:rPr>
              <a:t>(在group中的影響力)</a:t>
            </a:r>
            <a:endParaRPr sz="1800">
              <a:solidFill>
                <a:schemeClr val="dk1"/>
              </a:solidFill>
            </a:endParaRPr>
          </a:p>
        </p:txBody>
      </p:sp>
      <p:pic>
        <p:nvPicPr>
          <p:cNvPr id="867" name="Google Shape;867;p114"/>
          <p:cNvPicPr preferRelativeResize="0"/>
          <p:nvPr/>
        </p:nvPicPr>
        <p:blipFill rotWithShape="1">
          <a:blip r:embed="rId3">
            <a:alphaModFix/>
          </a:blip>
          <a:srcRect b="0" l="7601" r="1900" t="0"/>
          <a:stretch/>
        </p:blipFill>
        <p:spPr>
          <a:xfrm>
            <a:off x="1733563" y="1907300"/>
            <a:ext cx="5676874" cy="291627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115"/>
          <p:cNvSpPr txBox="1"/>
          <p:nvPr>
            <p:ph type="title"/>
          </p:nvPr>
        </p:nvSpPr>
        <p:spPr>
          <a:xfrm>
            <a:off x="729450" y="6251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Attention</a:t>
            </a:r>
            <a:endParaRPr/>
          </a:p>
        </p:txBody>
      </p:sp>
      <p:sp>
        <p:nvSpPr>
          <p:cNvPr id="873" name="Google Shape;873;p115"/>
          <p:cNvSpPr txBox="1"/>
          <p:nvPr>
            <p:ph idx="1" type="body"/>
          </p:nvPr>
        </p:nvSpPr>
        <p:spPr>
          <a:xfrm>
            <a:off x="729450" y="1494225"/>
            <a:ext cx="7688700" cy="2261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zh-TW" sz="1800">
                <a:solidFill>
                  <a:srgbClr val="000000"/>
                </a:solidFill>
              </a:rPr>
              <a:t>b. </a:t>
            </a:r>
            <a:r>
              <a:rPr b="1" lang="zh-TW" sz="1800">
                <a:solidFill>
                  <a:srgbClr val="000000"/>
                </a:solidFill>
              </a:rPr>
              <a:t>不同</a:t>
            </a:r>
            <a:r>
              <a:rPr b="1" lang="zh-TW" sz="1800">
                <a:solidFill>
                  <a:schemeClr val="dk1"/>
                </a:solidFill>
              </a:rPr>
              <a:t>情境</a:t>
            </a:r>
            <a:r>
              <a:rPr b="1" lang="zh-TW" sz="1800">
                <a:solidFill>
                  <a:srgbClr val="000000"/>
                </a:solidFill>
              </a:rPr>
              <a:t>中，</a:t>
            </a:r>
            <a:r>
              <a:rPr b="1" lang="zh-TW" sz="1800">
                <a:solidFill>
                  <a:schemeClr val="dk1"/>
                </a:solidFill>
              </a:rPr>
              <a:t>group中具有影響力的member不同</a:t>
            </a:r>
            <a:endParaRPr sz="1800">
              <a:solidFill>
                <a:schemeClr val="dk1"/>
              </a:solidFill>
            </a:endParaRPr>
          </a:p>
        </p:txBody>
      </p:sp>
      <p:pic>
        <p:nvPicPr>
          <p:cNvPr id="874" name="Google Shape;874;p115"/>
          <p:cNvPicPr preferRelativeResize="0"/>
          <p:nvPr/>
        </p:nvPicPr>
        <p:blipFill>
          <a:blip r:embed="rId3">
            <a:alphaModFix/>
          </a:blip>
          <a:stretch>
            <a:fillRect/>
          </a:stretch>
        </p:blipFill>
        <p:spPr>
          <a:xfrm>
            <a:off x="1521475" y="1971775"/>
            <a:ext cx="6104651" cy="2790290"/>
          </a:xfrm>
          <a:prstGeom prst="rect">
            <a:avLst/>
          </a:prstGeom>
          <a:noFill/>
          <a:ln>
            <a:noFill/>
          </a:ln>
        </p:spPr>
      </p:pic>
      <p:sp>
        <p:nvSpPr>
          <p:cNvPr id="875" name="Google Shape;875;p115"/>
          <p:cNvSpPr/>
          <p:nvPr/>
        </p:nvSpPr>
        <p:spPr>
          <a:xfrm>
            <a:off x="1617001" y="3359418"/>
            <a:ext cx="1308000" cy="14964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876" name="Google Shape;876;p115"/>
          <p:cNvSpPr txBox="1"/>
          <p:nvPr/>
        </p:nvSpPr>
        <p:spPr>
          <a:xfrm>
            <a:off x="1548155" y="2779266"/>
            <a:ext cx="1445700" cy="42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a:solidFill>
                  <a:schemeClr val="dk1"/>
                </a:solidFill>
                <a:latin typeface="Lato"/>
                <a:ea typeface="Lato"/>
                <a:cs typeface="Lato"/>
                <a:sym typeface="Lato"/>
              </a:rPr>
              <a:t>context features</a:t>
            </a:r>
            <a:endParaRPr b="1">
              <a:solidFill>
                <a:schemeClr val="dk1"/>
              </a:solidFill>
              <a:latin typeface="Lato"/>
              <a:ea typeface="Lato"/>
              <a:cs typeface="Lato"/>
              <a:sym typeface="Lato"/>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116"/>
          <p:cNvSpPr txBox="1"/>
          <p:nvPr>
            <p:ph type="title"/>
          </p:nvPr>
        </p:nvSpPr>
        <p:spPr>
          <a:xfrm>
            <a:off x="727650" y="579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Attention</a:t>
            </a:r>
            <a:endParaRPr/>
          </a:p>
        </p:txBody>
      </p:sp>
      <p:sp>
        <p:nvSpPr>
          <p:cNvPr id="882" name="Google Shape;882;p116"/>
          <p:cNvSpPr txBox="1"/>
          <p:nvPr>
            <p:ph idx="1" type="body"/>
          </p:nvPr>
        </p:nvSpPr>
        <p:spPr>
          <a:xfrm>
            <a:off x="727650" y="1554175"/>
            <a:ext cx="8229000" cy="2261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sz="1800">
                <a:solidFill>
                  <a:srgbClr val="000000"/>
                </a:solidFill>
              </a:rPr>
              <a:t>                                    ：</a:t>
            </a:r>
            <a:endParaRPr sz="1800">
              <a:solidFill>
                <a:srgbClr val="000000"/>
              </a:solidFill>
            </a:endParaRPr>
          </a:p>
          <a:p>
            <a:pPr indent="-342900" lvl="0" marL="457200" rtl="0" algn="l">
              <a:lnSpc>
                <a:spcPct val="115000"/>
              </a:lnSpc>
              <a:spcBef>
                <a:spcPts val="1600"/>
              </a:spcBef>
              <a:spcAft>
                <a:spcPts val="0"/>
              </a:spcAft>
              <a:buClr>
                <a:srgbClr val="000000"/>
              </a:buClr>
              <a:buSzPts val="1800"/>
              <a:buChar char="●"/>
            </a:pPr>
            <a:r>
              <a:rPr lang="zh-TW" sz="1800">
                <a:solidFill>
                  <a:srgbClr val="000000"/>
                </a:solidFill>
              </a:rPr>
              <a:t>在group i 中，</a:t>
            </a:r>
            <a:r>
              <a:rPr lang="zh-TW" sz="1800">
                <a:solidFill>
                  <a:srgbClr val="000000"/>
                </a:solidFill>
                <a:latin typeface="Arial"/>
                <a:ea typeface="Arial"/>
                <a:cs typeface="Arial"/>
                <a:sym typeface="Arial"/>
              </a:rPr>
              <a:t>在</a:t>
            </a:r>
            <a:r>
              <a:rPr b="1" lang="zh-TW" sz="1800">
                <a:solidFill>
                  <a:schemeClr val="dk1"/>
                </a:solidFill>
                <a:latin typeface="Arial"/>
                <a:ea typeface="Arial"/>
                <a:cs typeface="Arial"/>
                <a:sym typeface="Arial"/>
              </a:rPr>
              <a:t>用戶ｌ</a:t>
            </a:r>
            <a:r>
              <a:rPr lang="zh-TW" sz="1800">
                <a:solidFill>
                  <a:srgbClr val="000000"/>
                </a:solidFill>
                <a:latin typeface="Arial"/>
                <a:ea typeface="Arial"/>
                <a:cs typeface="Arial"/>
                <a:sym typeface="Arial"/>
              </a:rPr>
              <a:t>的意見中，</a:t>
            </a:r>
            <a:r>
              <a:rPr b="1" lang="zh-TW" sz="1800">
                <a:solidFill>
                  <a:schemeClr val="accent3"/>
                </a:solidFill>
                <a:latin typeface="Arial"/>
                <a:ea typeface="Arial"/>
                <a:cs typeface="Arial"/>
                <a:sym typeface="Arial"/>
              </a:rPr>
              <a:t>用戶ｍ</a:t>
            </a:r>
            <a:r>
              <a:rPr lang="zh-TW" sz="1800">
                <a:solidFill>
                  <a:srgbClr val="000000"/>
                </a:solidFill>
                <a:latin typeface="Arial"/>
                <a:ea typeface="Arial"/>
                <a:cs typeface="Arial"/>
                <a:sym typeface="Arial"/>
              </a:rPr>
              <a:t>在群組中的重要性</a:t>
            </a:r>
            <a:endParaRPr sz="1800">
              <a:solidFill>
                <a:srgbClr val="000000"/>
              </a:solidFill>
            </a:endParaRPr>
          </a:p>
          <a:p>
            <a:pPr indent="-342900" lvl="0" marL="457200" rtl="0" algn="l">
              <a:lnSpc>
                <a:spcPct val="115000"/>
              </a:lnSpc>
              <a:spcBef>
                <a:spcPts val="0"/>
              </a:spcBef>
              <a:spcAft>
                <a:spcPts val="0"/>
              </a:spcAft>
              <a:buClr>
                <a:srgbClr val="000000"/>
              </a:buClr>
              <a:buSzPts val="1800"/>
              <a:buFont typeface="Arial"/>
              <a:buChar char="●"/>
            </a:pPr>
            <a:r>
              <a:rPr lang="zh-TW" sz="1800">
                <a:solidFill>
                  <a:srgbClr val="000000"/>
                </a:solidFill>
                <a:latin typeface="Arial"/>
                <a:ea typeface="Arial"/>
                <a:cs typeface="Arial"/>
                <a:sym typeface="Arial"/>
              </a:rPr>
              <a:t>如</a:t>
            </a:r>
            <a:r>
              <a:rPr lang="zh-TW" sz="1800">
                <a:latin typeface="Arial"/>
                <a:ea typeface="Arial"/>
                <a:cs typeface="Arial"/>
                <a:sym typeface="Arial"/>
              </a:rPr>
              <a:t>果</a:t>
            </a:r>
            <a:r>
              <a:rPr b="1" lang="zh-TW" sz="1800">
                <a:solidFill>
                  <a:schemeClr val="accent3"/>
                </a:solidFill>
                <a:latin typeface="Arial"/>
                <a:ea typeface="Arial"/>
                <a:cs typeface="Arial"/>
                <a:sym typeface="Arial"/>
              </a:rPr>
              <a:t>用戶ｍ</a:t>
            </a:r>
            <a:r>
              <a:rPr lang="zh-TW" sz="1800">
                <a:solidFill>
                  <a:srgbClr val="000000"/>
                </a:solidFill>
                <a:latin typeface="Arial"/>
                <a:ea typeface="Arial"/>
                <a:cs typeface="Arial"/>
                <a:sym typeface="Arial"/>
              </a:rPr>
              <a:t>在群組中是一個重要的用戶，應該獲取到來自</a:t>
            </a:r>
            <a:r>
              <a:rPr b="1" lang="zh-TW" sz="1800">
                <a:solidFill>
                  <a:schemeClr val="dk1"/>
                </a:solidFill>
                <a:latin typeface="Arial"/>
                <a:ea typeface="Arial"/>
                <a:cs typeface="Arial"/>
                <a:sym typeface="Arial"/>
              </a:rPr>
              <a:t>用戶ｌ</a:t>
            </a:r>
            <a:r>
              <a:rPr lang="zh-TW" sz="1800">
                <a:solidFill>
                  <a:srgbClr val="000000"/>
                </a:solidFill>
                <a:latin typeface="Arial"/>
                <a:ea typeface="Arial"/>
                <a:cs typeface="Arial"/>
                <a:sym typeface="Arial"/>
              </a:rPr>
              <a:t>的高權重</a:t>
            </a:r>
            <a:endParaRPr sz="1800">
              <a:solidFill>
                <a:srgbClr val="000000"/>
              </a:solidFill>
              <a:latin typeface="Arial"/>
              <a:ea typeface="Arial"/>
              <a:cs typeface="Arial"/>
              <a:sym typeface="Arial"/>
            </a:endParaRPr>
          </a:p>
          <a:p>
            <a:pPr indent="-342900" lvl="0" marL="457200" rtl="0" algn="l">
              <a:lnSpc>
                <a:spcPct val="115000"/>
              </a:lnSpc>
              <a:spcBef>
                <a:spcPts val="0"/>
              </a:spcBef>
              <a:spcAft>
                <a:spcPts val="0"/>
              </a:spcAft>
              <a:buClr>
                <a:srgbClr val="000000"/>
              </a:buClr>
              <a:buSzPts val="1800"/>
              <a:buFont typeface="Arial"/>
              <a:buChar char="●"/>
            </a:pPr>
            <a:r>
              <a:rPr lang="zh-TW" sz="1800">
                <a:solidFill>
                  <a:srgbClr val="000000"/>
                </a:solidFill>
                <a:latin typeface="Arial"/>
                <a:ea typeface="Arial"/>
                <a:cs typeface="Arial"/>
                <a:sym typeface="Arial"/>
              </a:rPr>
              <a:t>計算得到群組ｉ中所有用戶的重要性權重</a:t>
            </a:r>
            <a:endParaRPr sz="1800">
              <a:solidFill>
                <a:srgbClr val="000000"/>
              </a:solidFill>
              <a:latin typeface="Arial"/>
              <a:ea typeface="Arial"/>
              <a:cs typeface="Arial"/>
              <a:sym typeface="Arial"/>
            </a:endParaRPr>
          </a:p>
        </p:txBody>
      </p:sp>
      <p:pic>
        <p:nvPicPr>
          <p:cNvPr id="883" name="Google Shape;883;p116"/>
          <p:cNvPicPr preferRelativeResize="0"/>
          <p:nvPr/>
        </p:nvPicPr>
        <p:blipFill>
          <a:blip r:embed="rId3">
            <a:alphaModFix/>
          </a:blip>
          <a:stretch>
            <a:fillRect/>
          </a:stretch>
        </p:blipFill>
        <p:spPr>
          <a:xfrm>
            <a:off x="951750" y="1621500"/>
            <a:ext cx="1478272" cy="339600"/>
          </a:xfrm>
          <a:prstGeom prst="rect">
            <a:avLst/>
          </a:prstGeom>
          <a:noFill/>
          <a:ln>
            <a:noFill/>
          </a:ln>
        </p:spPr>
      </p:pic>
      <p:pic>
        <p:nvPicPr>
          <p:cNvPr id="884" name="Google Shape;884;p116"/>
          <p:cNvPicPr preferRelativeResize="0"/>
          <p:nvPr/>
        </p:nvPicPr>
        <p:blipFill>
          <a:blip r:embed="rId4">
            <a:alphaModFix/>
          </a:blip>
          <a:stretch>
            <a:fillRect/>
          </a:stretch>
        </p:blipFill>
        <p:spPr>
          <a:xfrm>
            <a:off x="3125325" y="3686500"/>
            <a:ext cx="2386378" cy="652175"/>
          </a:xfrm>
          <a:prstGeom prst="rect">
            <a:avLst/>
          </a:prstGeom>
          <a:noFill/>
          <a:ln>
            <a:noFill/>
          </a:ln>
        </p:spPr>
      </p:pic>
      <p:pic>
        <p:nvPicPr>
          <p:cNvPr id="885" name="Google Shape;885;p116"/>
          <p:cNvPicPr preferRelativeResize="0"/>
          <p:nvPr/>
        </p:nvPicPr>
        <p:blipFill>
          <a:blip r:embed="rId5">
            <a:alphaModFix/>
          </a:blip>
          <a:stretch>
            <a:fillRect/>
          </a:stretch>
        </p:blipFill>
        <p:spPr>
          <a:xfrm>
            <a:off x="5738475" y="3428850"/>
            <a:ext cx="2863650" cy="850300"/>
          </a:xfrm>
          <a:prstGeom prst="rect">
            <a:avLst/>
          </a:prstGeom>
          <a:noFill/>
          <a:ln>
            <a:noFill/>
          </a:ln>
        </p:spPr>
      </p:pic>
      <p:sp>
        <p:nvSpPr>
          <p:cNvPr id="886" name="Google Shape;886;p116"/>
          <p:cNvSpPr txBox="1"/>
          <p:nvPr/>
        </p:nvSpPr>
        <p:spPr>
          <a:xfrm>
            <a:off x="3530875" y="4279150"/>
            <a:ext cx="5476800" cy="339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zh-TW" sz="1000">
                <a:solidFill>
                  <a:schemeClr val="dk1"/>
                </a:solidFill>
              </a:rPr>
              <a:t>https://reurl.cc/7amj9</a:t>
            </a:r>
            <a:endParaRPr sz="1000"/>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Q &amp; A</a:t>
            </a:r>
            <a:endParaRPr/>
          </a:p>
        </p:txBody>
      </p:sp>
      <p:sp>
        <p:nvSpPr>
          <p:cNvPr id="892" name="Google Shape;892;p1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AutoNum type="arabicPeriod"/>
            </a:pPr>
            <a:r>
              <a:rPr lang="zh-TW" sz="3000"/>
              <a:t>為什麼做Attention?</a:t>
            </a:r>
            <a:endParaRPr sz="3000"/>
          </a:p>
          <a:p>
            <a:pPr indent="0" lvl="0" marL="0" rtl="0" algn="l">
              <a:spcBef>
                <a:spcPts val="1600"/>
              </a:spcBef>
              <a:spcAft>
                <a:spcPts val="1600"/>
              </a:spcAft>
              <a:buNone/>
            </a:pPr>
            <a:r>
              <a:t/>
            </a:r>
            <a:endParaRPr sz="3000"/>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118"/>
          <p:cNvSpPr txBox="1"/>
          <p:nvPr>
            <p:ph type="title"/>
          </p:nvPr>
        </p:nvSpPr>
        <p:spPr>
          <a:xfrm>
            <a:off x="727650" y="6177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Issues and directions</a:t>
            </a:r>
            <a:endParaRPr/>
          </a:p>
        </p:txBody>
      </p:sp>
      <p:sp>
        <p:nvSpPr>
          <p:cNvPr id="898" name="Google Shape;898;p118"/>
          <p:cNvSpPr txBox="1"/>
          <p:nvPr>
            <p:ph idx="1" type="body"/>
          </p:nvPr>
        </p:nvSpPr>
        <p:spPr>
          <a:xfrm>
            <a:off x="729450" y="1545475"/>
            <a:ext cx="7688700" cy="22611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AutoNum type="arabicPeriod"/>
            </a:pPr>
            <a:r>
              <a:rPr lang="zh-TW" sz="1800">
                <a:solidFill>
                  <a:srgbClr val="000000"/>
                </a:solidFill>
              </a:rPr>
              <a:t>現實生活中很難取得相關dataset，且時常僅有個人features而沒有group features(collective features)</a:t>
            </a:r>
            <a:endParaRPr sz="1800">
              <a:solidFill>
                <a:srgbClr val="000000"/>
              </a:solidFill>
            </a:endParaRPr>
          </a:p>
          <a:p>
            <a:pPr indent="-342900" lvl="0" marL="457200" rtl="0" algn="l">
              <a:lnSpc>
                <a:spcPct val="150000"/>
              </a:lnSpc>
              <a:spcBef>
                <a:spcPts val="0"/>
              </a:spcBef>
              <a:spcAft>
                <a:spcPts val="0"/>
              </a:spcAft>
              <a:buClr>
                <a:srgbClr val="000000"/>
              </a:buClr>
              <a:buSzPts val="1800"/>
              <a:buAutoNum type="arabicPeriod"/>
            </a:pPr>
            <a:r>
              <a:rPr lang="zh-TW" sz="1800">
                <a:solidFill>
                  <a:srgbClr val="000000"/>
                </a:solidFill>
              </a:rPr>
              <a:t>Context aware recommendation需要所有user對所有考量情境的data</a:t>
            </a:r>
            <a:endParaRPr sz="1800">
              <a:solidFill>
                <a:srgbClr val="000000"/>
              </a:solidFill>
            </a:endParaRPr>
          </a:p>
          <a:p>
            <a:pPr indent="-342900" lvl="0" marL="457200" rtl="0" algn="l">
              <a:lnSpc>
                <a:spcPct val="150000"/>
              </a:lnSpc>
              <a:spcBef>
                <a:spcPts val="0"/>
              </a:spcBef>
              <a:spcAft>
                <a:spcPts val="0"/>
              </a:spcAft>
              <a:buClr>
                <a:srgbClr val="000000"/>
              </a:buClr>
              <a:buSzPts val="1800"/>
              <a:buAutoNum type="arabicPeriod"/>
            </a:pPr>
            <a:r>
              <a:rPr lang="zh-TW" sz="1800">
                <a:solidFill>
                  <a:srgbClr val="000000"/>
                </a:solidFill>
              </a:rPr>
              <a:t>如何針對flexible group做出contextual group recommendation</a:t>
            </a:r>
            <a:endParaRPr sz="1800">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3"/>
          <p:cNvSpPr txBox="1"/>
          <p:nvPr>
            <p:ph type="title"/>
          </p:nvPr>
        </p:nvSpPr>
        <p:spPr>
          <a:xfrm>
            <a:off x="727650" y="5279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Recommender Systems</a:t>
            </a:r>
            <a:endParaRPr/>
          </a:p>
        </p:txBody>
      </p:sp>
      <p:sp>
        <p:nvSpPr>
          <p:cNvPr id="151" name="Google Shape;151;p23"/>
          <p:cNvSpPr txBox="1"/>
          <p:nvPr>
            <p:ph idx="1" type="body"/>
          </p:nvPr>
        </p:nvSpPr>
        <p:spPr>
          <a:xfrm>
            <a:off x="727650" y="1568950"/>
            <a:ext cx="7688700" cy="22611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lang="zh-TW" sz="2400">
                <a:solidFill>
                  <a:schemeClr val="dk1"/>
                </a:solidFill>
                <a:latin typeface="Calibri"/>
                <a:ea typeface="Calibri"/>
                <a:cs typeface="Calibri"/>
                <a:sym typeface="Calibri"/>
              </a:rPr>
              <a:t>Push Information :</a:t>
            </a:r>
            <a:endParaRPr sz="2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zh-TW" sz="2800">
                <a:solidFill>
                  <a:srgbClr val="000000"/>
                </a:solidFill>
                <a:latin typeface="Arial"/>
                <a:ea typeface="Arial"/>
                <a:cs typeface="Arial"/>
                <a:sym typeface="Arial"/>
              </a:rPr>
              <a:t>從發送方到接收方的任何訊息</a:t>
            </a:r>
            <a:endParaRPr sz="2400"/>
          </a:p>
          <a:p>
            <a:pPr indent="0" lvl="0" marL="0" rtl="0" algn="ctr">
              <a:lnSpc>
                <a:spcPct val="90000"/>
              </a:lnSpc>
              <a:spcBef>
                <a:spcPts val="1000"/>
              </a:spcBef>
              <a:spcAft>
                <a:spcPts val="0"/>
              </a:spcAft>
              <a:buClr>
                <a:schemeClr val="dk1"/>
              </a:buClr>
              <a:buSzPts val="1100"/>
              <a:buFont typeface="Arial"/>
              <a:buNone/>
            </a:pPr>
            <a:r>
              <a:rPr lang="zh-TW" sz="2400">
                <a:solidFill>
                  <a:schemeClr val="dk1"/>
                </a:solidFill>
                <a:latin typeface="Calibri"/>
                <a:ea typeface="Calibri"/>
                <a:cs typeface="Calibri"/>
                <a:sym typeface="Calibri"/>
              </a:rPr>
              <a:t>Potential Requirement → Machine Filtering → Recommendation</a:t>
            </a:r>
            <a:endParaRPr sz="24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t/>
            </a:r>
            <a:endParaRPr sz="2400">
              <a:solidFill>
                <a:schemeClr val="dk1"/>
              </a:solidFill>
            </a:endParaRPr>
          </a:p>
          <a:p>
            <a:pPr indent="0" lvl="0" marL="0" rtl="0" algn="l">
              <a:lnSpc>
                <a:spcPct val="90000"/>
              </a:lnSpc>
              <a:spcBef>
                <a:spcPts val="1000"/>
              </a:spcBef>
              <a:spcAft>
                <a:spcPts val="0"/>
              </a:spcAft>
              <a:buClr>
                <a:schemeClr val="dk1"/>
              </a:buClr>
              <a:buSzPts val="1100"/>
              <a:buFont typeface="Arial"/>
              <a:buNone/>
            </a:pPr>
            <a:r>
              <a:rPr lang="zh-TW" sz="2400">
                <a:solidFill>
                  <a:schemeClr val="dk1"/>
                </a:solidFill>
                <a:latin typeface="Calibri"/>
                <a:ea typeface="Calibri"/>
                <a:cs typeface="Calibri"/>
                <a:sym typeface="Calibri"/>
              </a:rPr>
              <a:t>= </a:t>
            </a:r>
            <a:r>
              <a:rPr lang="zh-TW" sz="3200">
                <a:solidFill>
                  <a:srgbClr val="1C4587"/>
                </a:solidFill>
                <a:latin typeface="Calibri"/>
                <a:ea typeface="Calibri"/>
                <a:cs typeface="Calibri"/>
                <a:sym typeface="Calibri"/>
              </a:rPr>
              <a:t>broadcast</a:t>
            </a:r>
            <a:r>
              <a:rPr lang="zh-TW" sz="2400">
                <a:solidFill>
                  <a:srgbClr val="1C4587"/>
                </a:solidFill>
                <a:latin typeface="Calibri"/>
                <a:ea typeface="Calibri"/>
                <a:cs typeface="Calibri"/>
                <a:sym typeface="Calibri"/>
              </a:rPr>
              <a:t>.</a:t>
            </a:r>
            <a:endParaRPr sz="2400">
              <a:solidFill>
                <a:srgbClr val="1C4587"/>
              </a:solidFill>
              <a:latin typeface="Calibri"/>
              <a:ea typeface="Calibri"/>
              <a:cs typeface="Calibri"/>
              <a:sym typeface="Calibri"/>
            </a:endParaRPr>
          </a:p>
          <a:p>
            <a:pPr indent="0" lvl="0" marL="0" rtl="0" algn="l">
              <a:spcBef>
                <a:spcPts val="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4"/>
          <p:cNvPicPr preferRelativeResize="0"/>
          <p:nvPr/>
        </p:nvPicPr>
        <p:blipFill rotWithShape="1">
          <a:blip r:embed="rId3">
            <a:alphaModFix/>
          </a:blip>
          <a:srcRect b="0" l="0" r="0" t="-9385"/>
          <a:stretch/>
        </p:blipFill>
        <p:spPr>
          <a:xfrm>
            <a:off x="862000" y="1152463"/>
            <a:ext cx="7419975" cy="3857625"/>
          </a:xfrm>
          <a:prstGeom prst="rect">
            <a:avLst/>
          </a:prstGeom>
          <a:noFill/>
          <a:ln>
            <a:noFill/>
          </a:ln>
        </p:spPr>
      </p:pic>
      <p:sp>
        <p:nvSpPr>
          <p:cNvPr id="157" name="Google Shape;157;p24"/>
          <p:cNvSpPr txBox="1"/>
          <p:nvPr>
            <p:ph type="title"/>
          </p:nvPr>
        </p:nvSpPr>
        <p:spPr>
          <a:xfrm>
            <a:off x="766450" y="6172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Classic Recommender Systems</a:t>
            </a:r>
            <a:endParaRPr/>
          </a:p>
        </p:txBody>
      </p:sp>
      <p:sp>
        <p:nvSpPr>
          <p:cNvPr id="158" name="Google Shape;158;p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title"/>
          </p:nvPr>
        </p:nvSpPr>
        <p:spPr>
          <a:xfrm>
            <a:off x="692500" y="572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Collaborative Filtering (CF)</a:t>
            </a:r>
            <a:endParaRPr/>
          </a:p>
        </p:txBody>
      </p:sp>
      <p:sp>
        <p:nvSpPr>
          <p:cNvPr id="164" name="Google Shape;164;p25"/>
          <p:cNvSpPr txBox="1"/>
          <p:nvPr>
            <p:ph idx="1" type="body"/>
          </p:nvPr>
        </p:nvSpPr>
        <p:spPr>
          <a:xfrm>
            <a:off x="692500" y="1441200"/>
            <a:ext cx="7688700" cy="22611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lang="zh-TW" sz="2400">
                <a:solidFill>
                  <a:schemeClr val="dk1"/>
                </a:solidFill>
              </a:rPr>
              <a:t>•</a:t>
            </a:r>
            <a:r>
              <a:rPr lang="zh-TW" sz="2400">
                <a:solidFill>
                  <a:schemeClr val="dk1"/>
                </a:solidFill>
                <a:latin typeface="Calibri"/>
                <a:ea typeface="Calibri"/>
                <a:cs typeface="Calibri"/>
                <a:sym typeface="Calibri"/>
              </a:rPr>
              <a:t>Intuition (</a:t>
            </a:r>
            <a:r>
              <a:rPr lang="zh-TW" sz="2400">
                <a:solidFill>
                  <a:srgbClr val="1C4587"/>
                </a:solidFill>
                <a:latin typeface="Calibri"/>
                <a:ea typeface="Calibri"/>
                <a:cs typeface="Calibri"/>
                <a:sym typeface="Calibri"/>
              </a:rPr>
              <a:t>user-based filtering</a:t>
            </a:r>
            <a:r>
              <a:rPr lang="zh-TW" sz="2400">
                <a:solidFill>
                  <a:schemeClr val="dk1"/>
                </a:solidFill>
                <a:latin typeface="Calibri"/>
                <a:ea typeface="Calibri"/>
                <a:cs typeface="Calibri"/>
                <a:sym typeface="Calibri"/>
              </a:rPr>
              <a:t>): If user </a:t>
            </a:r>
            <a:r>
              <a:rPr b="1" i="1" lang="zh-TW" sz="2400">
                <a:solidFill>
                  <a:schemeClr val="dk1"/>
                </a:solidFill>
                <a:latin typeface="Calibri"/>
                <a:ea typeface="Calibri"/>
                <a:cs typeface="Calibri"/>
                <a:sym typeface="Calibri"/>
              </a:rPr>
              <a:t>A </a:t>
            </a:r>
            <a:r>
              <a:rPr lang="zh-TW" sz="2400">
                <a:solidFill>
                  <a:schemeClr val="dk1"/>
                </a:solidFill>
                <a:latin typeface="Calibri"/>
                <a:ea typeface="Calibri"/>
                <a:cs typeface="Calibri"/>
                <a:sym typeface="Calibri"/>
              </a:rPr>
              <a:t>related to user </a:t>
            </a:r>
            <a:r>
              <a:rPr b="1" i="1" lang="zh-TW" sz="2400">
                <a:solidFill>
                  <a:schemeClr val="dk1"/>
                </a:solidFill>
                <a:latin typeface="Calibri"/>
                <a:ea typeface="Calibri"/>
                <a:cs typeface="Calibri"/>
                <a:sym typeface="Calibri"/>
              </a:rPr>
              <a:t>B </a:t>
            </a:r>
            <a:r>
              <a:rPr lang="zh-TW" sz="2400">
                <a:solidFill>
                  <a:schemeClr val="dk1"/>
                </a:solidFill>
                <a:latin typeface="Calibri"/>
                <a:ea typeface="Calibri"/>
                <a:cs typeface="Calibri"/>
                <a:sym typeface="Calibri"/>
              </a:rPr>
              <a:t>and </a:t>
            </a:r>
            <a:r>
              <a:rPr b="1" i="1" lang="zh-TW" sz="2400">
                <a:solidFill>
                  <a:schemeClr val="dk1"/>
                </a:solidFill>
                <a:latin typeface="Calibri"/>
                <a:ea typeface="Calibri"/>
                <a:cs typeface="Calibri"/>
                <a:sym typeface="Calibri"/>
              </a:rPr>
              <a:t>A </a:t>
            </a:r>
            <a:r>
              <a:rPr lang="zh-TW" sz="2400">
                <a:solidFill>
                  <a:schemeClr val="dk1"/>
                </a:solidFill>
                <a:latin typeface="Calibri"/>
                <a:ea typeface="Calibri"/>
                <a:cs typeface="Calibri"/>
                <a:sym typeface="Calibri"/>
              </a:rPr>
              <a:t>bought x and y, then </a:t>
            </a:r>
            <a:r>
              <a:rPr b="1" i="1" lang="zh-TW" sz="2400">
                <a:solidFill>
                  <a:schemeClr val="dk1"/>
                </a:solidFill>
                <a:latin typeface="Calibri"/>
                <a:ea typeface="Calibri"/>
                <a:cs typeface="Calibri"/>
                <a:sym typeface="Calibri"/>
              </a:rPr>
              <a:t>B </a:t>
            </a:r>
            <a:r>
              <a:rPr lang="zh-TW" sz="2400">
                <a:solidFill>
                  <a:schemeClr val="dk1"/>
                </a:solidFill>
                <a:latin typeface="Calibri"/>
                <a:ea typeface="Calibri"/>
                <a:cs typeface="Calibri"/>
                <a:sym typeface="Calibri"/>
              </a:rPr>
              <a:t>bought x tends to buy y</a:t>
            </a:r>
            <a:endParaRPr sz="2400"/>
          </a:p>
          <a:p>
            <a:pPr indent="0" lvl="0" marL="0" rtl="0" algn="l">
              <a:lnSpc>
                <a:spcPct val="90000"/>
              </a:lnSpc>
              <a:spcBef>
                <a:spcPts val="1000"/>
              </a:spcBef>
              <a:spcAft>
                <a:spcPts val="0"/>
              </a:spcAft>
              <a:buClr>
                <a:schemeClr val="dk1"/>
              </a:buClr>
              <a:buSzPts val="1100"/>
              <a:buFont typeface="Arial"/>
              <a:buNone/>
            </a:pPr>
            <a:r>
              <a:rPr lang="zh-TW" sz="2400">
                <a:solidFill>
                  <a:schemeClr val="dk1"/>
                </a:solidFill>
              </a:rPr>
              <a:t>•</a:t>
            </a:r>
            <a:r>
              <a:rPr lang="zh-TW" sz="2400">
                <a:solidFill>
                  <a:schemeClr val="dk1"/>
                </a:solidFill>
                <a:latin typeface="Calibri"/>
                <a:ea typeface="Calibri"/>
                <a:cs typeface="Calibri"/>
                <a:sym typeface="Calibri"/>
              </a:rPr>
              <a:t>Amazon.com : </a:t>
            </a:r>
            <a:r>
              <a:rPr lang="zh-TW" sz="2400">
                <a:solidFill>
                  <a:srgbClr val="1C4587"/>
                </a:solidFill>
                <a:latin typeface="Calibri"/>
                <a:ea typeface="Calibri"/>
                <a:cs typeface="Calibri"/>
                <a:sym typeface="Calibri"/>
              </a:rPr>
              <a:t>Item-based filtering</a:t>
            </a:r>
            <a:endParaRPr sz="2400">
              <a:solidFill>
                <a:srgbClr val="1C4587"/>
              </a:solidFill>
              <a:latin typeface="Calibri"/>
              <a:ea typeface="Calibri"/>
              <a:cs typeface="Calibri"/>
              <a:sym typeface="Calibri"/>
            </a:endParaRPr>
          </a:p>
          <a:p>
            <a:pPr indent="0" lvl="0" marL="0" rtl="0" algn="l">
              <a:spcBef>
                <a:spcPts val="0"/>
              </a:spcBef>
              <a:spcAft>
                <a:spcPts val="1600"/>
              </a:spcAft>
              <a:buNone/>
            </a:pPr>
            <a:r>
              <a:t/>
            </a:r>
            <a:endParaRPr sz="2400"/>
          </a:p>
        </p:txBody>
      </p:sp>
      <p:pic>
        <p:nvPicPr>
          <p:cNvPr id="165" name="Google Shape;165;p25"/>
          <p:cNvPicPr preferRelativeResize="0"/>
          <p:nvPr/>
        </p:nvPicPr>
        <p:blipFill>
          <a:blip r:embed="rId3">
            <a:alphaModFix/>
          </a:blip>
          <a:stretch>
            <a:fillRect/>
          </a:stretch>
        </p:blipFill>
        <p:spPr>
          <a:xfrm>
            <a:off x="3909350" y="2882125"/>
            <a:ext cx="3711126" cy="2185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6"/>
          <p:cNvSpPr txBox="1"/>
          <p:nvPr>
            <p:ph type="title"/>
          </p:nvPr>
        </p:nvSpPr>
        <p:spPr>
          <a:xfrm>
            <a:off x="729450" y="579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Nerual CF  </a:t>
            </a:r>
            <a:r>
              <a:rPr lang="zh-TW" sz="1500"/>
              <a:t>2017 IW3C2</a:t>
            </a:r>
            <a:endParaRPr sz="1500"/>
          </a:p>
        </p:txBody>
      </p:sp>
      <p:sp>
        <p:nvSpPr>
          <p:cNvPr id="171" name="Google Shape;171;p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None/>
            </a:pPr>
            <a:r>
              <a:t/>
            </a:r>
            <a:endParaRPr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zh-TW" sz="1600">
                <a:solidFill>
                  <a:schemeClr val="dk1"/>
                </a:solidFill>
                <a:latin typeface="Calibri"/>
                <a:ea typeface="Calibri"/>
                <a:cs typeface="Calibri"/>
                <a:sym typeface="Calibri"/>
              </a:rPr>
              <a:t>Input : one-hot(user,item)</a:t>
            </a:r>
            <a:endParaRPr sz="16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zh-TW" sz="1600">
                <a:solidFill>
                  <a:schemeClr val="dk1"/>
                </a:solidFill>
                <a:latin typeface="Calibri"/>
                <a:ea typeface="Calibri"/>
                <a:cs typeface="Calibri"/>
                <a:sym typeface="Calibri"/>
              </a:rPr>
              <a:t>Output : prediction </a:t>
            </a:r>
            <a:r>
              <a:rPr lang="zh-TW" sz="1600">
                <a:solidFill>
                  <a:schemeClr val="dk1"/>
                </a:solidFill>
              </a:rPr>
              <a:t>∈</a:t>
            </a:r>
            <a:r>
              <a:rPr lang="zh-TW" sz="1600">
                <a:solidFill>
                  <a:schemeClr val="dk1"/>
                </a:solidFill>
                <a:latin typeface="Calibri"/>
                <a:ea typeface="Calibri"/>
                <a:cs typeface="Calibri"/>
                <a:sym typeface="Calibri"/>
              </a:rPr>
              <a:t>(0,1)</a:t>
            </a:r>
            <a:endParaRPr sz="1600">
              <a:solidFill>
                <a:schemeClr val="dk1"/>
              </a:solidFill>
              <a:latin typeface="Calibri"/>
              <a:ea typeface="Calibri"/>
              <a:cs typeface="Calibri"/>
              <a:sym typeface="Calibri"/>
            </a:endParaRPr>
          </a:p>
          <a:p>
            <a:pPr indent="0" lvl="0" marL="0" rtl="0" algn="l">
              <a:spcBef>
                <a:spcPts val="0"/>
              </a:spcBef>
              <a:spcAft>
                <a:spcPts val="1600"/>
              </a:spcAft>
              <a:buNone/>
            </a:pPr>
            <a:r>
              <a:t/>
            </a:r>
            <a:endParaRPr sz="1600"/>
          </a:p>
        </p:txBody>
      </p:sp>
      <p:pic>
        <p:nvPicPr>
          <p:cNvPr id="172" name="Google Shape;172;p26"/>
          <p:cNvPicPr preferRelativeResize="0"/>
          <p:nvPr/>
        </p:nvPicPr>
        <p:blipFill rotWithShape="1">
          <a:blip r:embed="rId3">
            <a:alphaModFix/>
          </a:blip>
          <a:srcRect b="0" l="0" r="6279" t="0"/>
          <a:stretch/>
        </p:blipFill>
        <p:spPr>
          <a:xfrm>
            <a:off x="3252801" y="1385550"/>
            <a:ext cx="5744975" cy="34163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7"/>
          <p:cNvSpPr txBox="1"/>
          <p:nvPr>
            <p:ph type="title"/>
          </p:nvPr>
        </p:nvSpPr>
        <p:spPr>
          <a:xfrm>
            <a:off x="727650" y="594400"/>
            <a:ext cx="7688700" cy="5352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zh-TW"/>
              <a:t>Content-based Filtering (CBF)</a:t>
            </a:r>
            <a:endParaRPr/>
          </a:p>
        </p:txBody>
      </p:sp>
      <p:sp>
        <p:nvSpPr>
          <p:cNvPr id="178" name="Google Shape;178;p27"/>
          <p:cNvSpPr txBox="1"/>
          <p:nvPr>
            <p:ph idx="1" type="body"/>
          </p:nvPr>
        </p:nvSpPr>
        <p:spPr>
          <a:xfrm>
            <a:off x="727650" y="1376825"/>
            <a:ext cx="7688700" cy="22611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lang="zh-TW" sz="2400">
                <a:solidFill>
                  <a:srgbClr val="000000"/>
                </a:solidFill>
                <a:latin typeface="Calibri"/>
                <a:ea typeface="Calibri"/>
                <a:cs typeface="Calibri"/>
                <a:sym typeface="Calibri"/>
              </a:rPr>
              <a:t>CBF is </a:t>
            </a:r>
            <a:r>
              <a:rPr lang="zh-TW" sz="2400">
                <a:solidFill>
                  <a:schemeClr val="dk1"/>
                </a:solidFill>
                <a:latin typeface="Calibri"/>
                <a:ea typeface="Calibri"/>
                <a:cs typeface="Calibri"/>
                <a:sym typeface="Calibri"/>
              </a:rPr>
              <a:t>based on the features of items</a:t>
            </a:r>
            <a:endParaRPr sz="24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zh-TW" sz="2400">
                <a:solidFill>
                  <a:srgbClr val="000000"/>
                </a:solidFill>
                <a:latin typeface="Calibri"/>
                <a:ea typeface="Calibri"/>
                <a:cs typeface="Calibri"/>
                <a:sym typeface="Calibri"/>
              </a:rPr>
              <a:t>•</a:t>
            </a:r>
            <a:r>
              <a:rPr lang="zh-TW" sz="2000">
                <a:solidFill>
                  <a:srgbClr val="000000"/>
                </a:solidFill>
                <a:latin typeface="Calibri"/>
                <a:ea typeface="Calibri"/>
                <a:cs typeface="Calibri"/>
                <a:sym typeface="Calibri"/>
              </a:rPr>
              <a:t> Attributes of items</a:t>
            </a:r>
            <a:endParaRPr sz="2000">
              <a:solidFill>
                <a:srgbClr val="000000"/>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zh-TW" sz="2000">
                <a:solidFill>
                  <a:srgbClr val="000000"/>
                </a:solidFill>
                <a:latin typeface="Calibri"/>
                <a:ea typeface="Calibri"/>
                <a:cs typeface="Calibri"/>
                <a:sym typeface="Calibri"/>
              </a:rPr>
              <a:t>• Description of items</a:t>
            </a:r>
            <a:endParaRPr sz="2000">
              <a:solidFill>
                <a:srgbClr val="000000"/>
              </a:solidFill>
              <a:latin typeface="Calibri"/>
              <a:ea typeface="Calibri"/>
              <a:cs typeface="Calibri"/>
              <a:sym typeface="Calibri"/>
            </a:endParaRPr>
          </a:p>
          <a:p>
            <a:pPr indent="0" lvl="0" marL="0" rtl="0" algn="l">
              <a:lnSpc>
                <a:spcPct val="90000"/>
              </a:lnSpc>
              <a:spcBef>
                <a:spcPts val="1000"/>
              </a:spcBef>
              <a:spcAft>
                <a:spcPts val="0"/>
              </a:spcAft>
              <a:buNone/>
            </a:pPr>
            <a:r>
              <a:rPr lang="zh-TW" sz="2000">
                <a:solidFill>
                  <a:srgbClr val="000000"/>
                </a:solidFill>
                <a:latin typeface="Calibri"/>
                <a:ea typeface="Calibri"/>
                <a:cs typeface="Calibri"/>
                <a:sym typeface="Calibri"/>
              </a:rPr>
              <a:t>• Text of an article</a:t>
            </a:r>
            <a:endParaRPr sz="2000">
              <a:solidFill>
                <a:srgbClr val="000000"/>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t/>
            </a:r>
            <a:endParaRPr sz="2000">
              <a:solidFill>
                <a:schemeClr val="dk1"/>
              </a:solidFill>
              <a:latin typeface="Calibri"/>
              <a:ea typeface="Calibri"/>
              <a:cs typeface="Calibri"/>
              <a:sym typeface="Calibri"/>
            </a:endParaRPr>
          </a:p>
          <a:p>
            <a:pPr indent="0" lvl="0" marL="0" rtl="0" algn="l">
              <a:lnSpc>
                <a:spcPct val="115000"/>
              </a:lnSpc>
              <a:spcBef>
                <a:spcPts val="800"/>
              </a:spcBef>
              <a:spcAft>
                <a:spcPts val="0"/>
              </a:spcAft>
              <a:buClr>
                <a:schemeClr val="dk1"/>
              </a:buClr>
              <a:buSzPts val="1100"/>
              <a:buFont typeface="Arial"/>
              <a:buNone/>
            </a:pPr>
            <a:r>
              <a:rPr lang="zh-TW" sz="2400">
                <a:solidFill>
                  <a:srgbClr val="000000"/>
                </a:solidFill>
              </a:rPr>
              <a:t>User profile </a:t>
            </a:r>
            <a:r>
              <a:rPr lang="zh-TW" sz="2400">
                <a:solidFill>
                  <a:srgbClr val="000000"/>
                </a:solidFill>
                <a:latin typeface="Arial"/>
                <a:ea typeface="Arial"/>
                <a:cs typeface="Arial"/>
                <a:sym typeface="Arial"/>
              </a:rPr>
              <a:t>是建立於「歷史」商品的特徵</a:t>
            </a:r>
            <a:endParaRPr sz="2400">
              <a:solidFill>
                <a:srgbClr val="000000"/>
              </a:solidFill>
              <a:latin typeface="Arial"/>
              <a:ea typeface="Arial"/>
              <a:cs typeface="Arial"/>
              <a:sym typeface="Arial"/>
            </a:endParaRPr>
          </a:p>
          <a:p>
            <a:pPr indent="0" lvl="0" marL="0" rtl="0" algn="l">
              <a:lnSpc>
                <a:spcPct val="90000"/>
              </a:lnSpc>
              <a:spcBef>
                <a:spcPts val="1000"/>
              </a:spcBef>
              <a:spcAft>
                <a:spcPts val="0"/>
              </a:spcAft>
              <a:buClr>
                <a:schemeClr val="dk1"/>
              </a:buClr>
              <a:buSzPts val="1100"/>
              <a:buFont typeface="Arial"/>
              <a:buNone/>
            </a:pPr>
            <a:r>
              <a:t/>
            </a:r>
            <a:endParaRPr sz="2400"/>
          </a:p>
          <a:p>
            <a:pPr indent="0" lvl="0" marL="0" rtl="0" algn="l">
              <a:spcBef>
                <a:spcPts val="0"/>
              </a:spcBef>
              <a:spcAft>
                <a:spcPts val="1600"/>
              </a:spcAft>
              <a:buNone/>
            </a:pPr>
            <a:r>
              <a:t/>
            </a:r>
            <a:endParaRPr sz="2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8"/>
          <p:cNvSpPr txBox="1"/>
          <p:nvPr>
            <p:ph type="title"/>
          </p:nvPr>
        </p:nvSpPr>
        <p:spPr>
          <a:xfrm>
            <a:off x="727650" y="6007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Three steps of CBF</a:t>
            </a:r>
            <a:endParaRPr/>
          </a:p>
        </p:txBody>
      </p:sp>
      <p:sp>
        <p:nvSpPr>
          <p:cNvPr id="184" name="Google Shape;184;p28"/>
          <p:cNvSpPr txBox="1"/>
          <p:nvPr>
            <p:ph idx="1" type="body"/>
          </p:nvPr>
        </p:nvSpPr>
        <p:spPr>
          <a:xfrm>
            <a:off x="727650" y="1441200"/>
            <a:ext cx="6036600" cy="22611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lang="zh-TW" sz="2400">
                <a:solidFill>
                  <a:schemeClr val="dk1"/>
                </a:solidFill>
                <a:latin typeface="Calibri"/>
                <a:ea typeface="Calibri"/>
                <a:cs typeface="Calibri"/>
                <a:sym typeface="Calibri"/>
              </a:rPr>
              <a:t>1. </a:t>
            </a:r>
            <a:r>
              <a:rPr b="1" lang="zh-TW" sz="2400">
                <a:solidFill>
                  <a:schemeClr val="dk1"/>
                </a:solidFill>
                <a:latin typeface="Calibri"/>
                <a:ea typeface="Calibri"/>
                <a:cs typeface="Calibri"/>
                <a:sym typeface="Calibri"/>
              </a:rPr>
              <a:t>Item Representation</a:t>
            </a:r>
            <a:r>
              <a:rPr lang="zh-TW" sz="2400">
                <a:solidFill>
                  <a:schemeClr val="dk1"/>
                </a:solidFill>
                <a:latin typeface="Calibri"/>
                <a:ea typeface="Calibri"/>
                <a:cs typeface="Calibri"/>
                <a:sym typeface="Calibri"/>
              </a:rPr>
              <a:t>: </a:t>
            </a:r>
            <a:r>
              <a:rPr lang="zh-TW" sz="2400">
                <a:solidFill>
                  <a:srgbClr val="000000"/>
                </a:solidFill>
                <a:latin typeface="Arial"/>
                <a:ea typeface="Arial"/>
                <a:cs typeface="Arial"/>
                <a:sym typeface="Arial"/>
              </a:rPr>
              <a:t>指定每個商品的特性</a:t>
            </a:r>
            <a:endParaRPr sz="2400">
              <a:solidFill>
                <a:srgbClr val="000000"/>
              </a:solidFill>
            </a:endParaRPr>
          </a:p>
          <a:p>
            <a:pPr indent="0" lvl="0" marL="0" rtl="0" algn="l">
              <a:lnSpc>
                <a:spcPct val="90000"/>
              </a:lnSpc>
              <a:spcBef>
                <a:spcPts val="1000"/>
              </a:spcBef>
              <a:spcAft>
                <a:spcPts val="0"/>
              </a:spcAft>
              <a:buClr>
                <a:schemeClr val="dk1"/>
              </a:buClr>
              <a:buSzPts val="1100"/>
              <a:buFont typeface="Arial"/>
              <a:buNone/>
            </a:pPr>
            <a:r>
              <a:rPr lang="zh-TW" sz="2400">
                <a:solidFill>
                  <a:schemeClr val="dk1"/>
                </a:solidFill>
                <a:latin typeface="Calibri"/>
                <a:ea typeface="Calibri"/>
                <a:cs typeface="Calibri"/>
                <a:sym typeface="Calibri"/>
              </a:rPr>
              <a:t>2. </a:t>
            </a:r>
            <a:r>
              <a:rPr b="1" lang="zh-TW" sz="2400">
                <a:solidFill>
                  <a:schemeClr val="dk1"/>
                </a:solidFill>
                <a:latin typeface="Calibri"/>
                <a:ea typeface="Calibri"/>
                <a:cs typeface="Calibri"/>
                <a:sym typeface="Calibri"/>
              </a:rPr>
              <a:t>Profile Learning</a:t>
            </a:r>
            <a:r>
              <a:rPr lang="zh-TW" sz="2400">
                <a:solidFill>
                  <a:schemeClr val="dk1"/>
                </a:solidFill>
              </a:rPr>
              <a:t>：</a:t>
            </a:r>
            <a:r>
              <a:rPr lang="zh-TW" sz="2400">
                <a:solidFill>
                  <a:srgbClr val="000000"/>
                </a:solidFill>
                <a:latin typeface="Arial"/>
                <a:ea typeface="Arial"/>
                <a:cs typeface="Arial"/>
                <a:sym typeface="Arial"/>
              </a:rPr>
              <a:t>找出每個使用者偏好或不偏好的商品</a:t>
            </a:r>
            <a:endParaRPr sz="2400">
              <a:solidFill>
                <a:srgbClr val="000000"/>
              </a:solidFill>
            </a:endParaRPr>
          </a:p>
          <a:p>
            <a:pPr indent="0" lvl="0" marL="0" rtl="0" algn="l">
              <a:lnSpc>
                <a:spcPct val="90000"/>
              </a:lnSpc>
              <a:spcBef>
                <a:spcPts val="1000"/>
              </a:spcBef>
              <a:spcAft>
                <a:spcPts val="0"/>
              </a:spcAft>
              <a:buClr>
                <a:schemeClr val="dk1"/>
              </a:buClr>
              <a:buSzPts val="1100"/>
              <a:buFont typeface="Arial"/>
              <a:buNone/>
            </a:pPr>
            <a:r>
              <a:rPr lang="zh-TW" sz="2400">
                <a:solidFill>
                  <a:schemeClr val="dk1"/>
                </a:solidFill>
                <a:latin typeface="Calibri"/>
                <a:ea typeface="Calibri"/>
                <a:cs typeface="Calibri"/>
                <a:sym typeface="Calibri"/>
              </a:rPr>
              <a:t>3. </a:t>
            </a:r>
            <a:r>
              <a:rPr b="1" lang="zh-TW" sz="2400">
                <a:solidFill>
                  <a:schemeClr val="dk1"/>
                </a:solidFill>
                <a:latin typeface="Calibri"/>
                <a:ea typeface="Calibri"/>
                <a:cs typeface="Calibri"/>
                <a:sym typeface="Calibri"/>
              </a:rPr>
              <a:t>Recommendation Generation</a:t>
            </a:r>
            <a:r>
              <a:rPr lang="zh-TW" sz="2400">
                <a:solidFill>
                  <a:schemeClr val="dk1"/>
                </a:solidFill>
              </a:rPr>
              <a:t>：</a:t>
            </a:r>
            <a:r>
              <a:rPr lang="zh-TW" sz="2400">
                <a:solidFill>
                  <a:srgbClr val="000000"/>
                </a:solidFill>
              </a:rPr>
              <a:t>從一兩個特性，為使用者產生推薦</a:t>
            </a:r>
            <a:endParaRPr sz="2400">
              <a:solidFill>
                <a:srgbClr val="000000"/>
              </a:solidFill>
            </a:endParaRPr>
          </a:p>
        </p:txBody>
      </p:sp>
      <p:pic>
        <p:nvPicPr>
          <p:cNvPr id="185" name="Google Shape;185;p28"/>
          <p:cNvPicPr preferRelativeResize="0"/>
          <p:nvPr/>
        </p:nvPicPr>
        <p:blipFill>
          <a:blip r:embed="rId3">
            <a:alphaModFix/>
          </a:blip>
          <a:stretch>
            <a:fillRect/>
          </a:stretch>
        </p:blipFill>
        <p:spPr>
          <a:xfrm>
            <a:off x="6691200" y="1579751"/>
            <a:ext cx="2411075" cy="2254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9"/>
          <p:cNvSpPr txBox="1"/>
          <p:nvPr>
            <p:ph type="title"/>
          </p:nvPr>
        </p:nvSpPr>
        <p:spPr>
          <a:xfrm>
            <a:off x="729450" y="5648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Process of CBF</a:t>
            </a:r>
            <a:endParaRPr/>
          </a:p>
        </p:txBody>
      </p:sp>
      <p:sp>
        <p:nvSpPr>
          <p:cNvPr id="191" name="Google Shape;191;p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92" name="Google Shape;192;p29"/>
          <p:cNvPicPr preferRelativeResize="0"/>
          <p:nvPr/>
        </p:nvPicPr>
        <p:blipFill>
          <a:blip r:embed="rId3">
            <a:alphaModFix/>
          </a:blip>
          <a:stretch>
            <a:fillRect/>
          </a:stretch>
        </p:blipFill>
        <p:spPr>
          <a:xfrm>
            <a:off x="1383350" y="1332225"/>
            <a:ext cx="6377280" cy="3416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0"/>
          <p:cNvSpPr txBox="1"/>
          <p:nvPr>
            <p:ph type="title"/>
          </p:nvPr>
        </p:nvSpPr>
        <p:spPr>
          <a:xfrm>
            <a:off x="729450" y="5859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Demographic RS</a:t>
            </a:r>
            <a:endParaRPr/>
          </a:p>
        </p:txBody>
      </p:sp>
      <p:sp>
        <p:nvSpPr>
          <p:cNvPr id="198" name="Google Shape;198;p30"/>
          <p:cNvSpPr txBox="1"/>
          <p:nvPr>
            <p:ph idx="1" type="body"/>
          </p:nvPr>
        </p:nvSpPr>
        <p:spPr>
          <a:xfrm>
            <a:off x="727650" y="1441200"/>
            <a:ext cx="7688700" cy="2261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600"/>
              </a:spcAft>
              <a:buClr>
                <a:schemeClr val="dk1"/>
              </a:buClr>
              <a:buSzPts val="1100"/>
              <a:buFont typeface="Arial"/>
              <a:buNone/>
            </a:pPr>
            <a:r>
              <a:rPr lang="zh-TW" sz="2800">
                <a:solidFill>
                  <a:srgbClr val="000000"/>
                </a:solidFill>
                <a:latin typeface="Arial"/>
                <a:ea typeface="Arial"/>
                <a:cs typeface="Arial"/>
                <a:sym typeface="Arial"/>
              </a:rPr>
              <a:t>根據消費者的</a:t>
            </a:r>
            <a:r>
              <a:rPr b="1" lang="zh-TW" sz="2800">
                <a:solidFill>
                  <a:schemeClr val="dk1"/>
                </a:solidFill>
                <a:latin typeface="Arial"/>
                <a:ea typeface="Arial"/>
                <a:cs typeface="Arial"/>
                <a:sym typeface="Arial"/>
              </a:rPr>
              <a:t>族群特徵</a:t>
            </a:r>
            <a:r>
              <a:rPr lang="zh-TW" sz="2800">
                <a:solidFill>
                  <a:srgbClr val="000000"/>
                </a:solidFill>
                <a:latin typeface="Arial"/>
                <a:ea typeface="Arial"/>
                <a:cs typeface="Arial"/>
                <a:sym typeface="Arial"/>
              </a:rPr>
              <a:t>，推薦一組從消費者那裡得到良好反應的商品，這些商品在族群中與目標的消費者相似。</a:t>
            </a:r>
            <a:endParaRPr sz="2800">
              <a:solidFill>
                <a:srgbClr val="000000"/>
              </a:solidFill>
              <a:latin typeface="Arial"/>
              <a:ea typeface="Arial"/>
              <a:cs typeface="Arial"/>
              <a:sym typeface="Arial"/>
            </a:endParaRPr>
          </a:p>
        </p:txBody>
      </p:sp>
      <p:pic>
        <p:nvPicPr>
          <p:cNvPr id="199" name="Google Shape;199;p30"/>
          <p:cNvPicPr preferRelativeResize="0"/>
          <p:nvPr/>
        </p:nvPicPr>
        <p:blipFill>
          <a:blip r:embed="rId3">
            <a:alphaModFix/>
          </a:blip>
          <a:stretch>
            <a:fillRect/>
          </a:stretch>
        </p:blipFill>
        <p:spPr>
          <a:xfrm>
            <a:off x="152400" y="4721275"/>
            <a:ext cx="3937242" cy="2698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1"/>
          <p:cNvSpPr txBox="1"/>
          <p:nvPr>
            <p:ph type="title"/>
          </p:nvPr>
        </p:nvSpPr>
        <p:spPr>
          <a:xfrm>
            <a:off x="729450" y="400975"/>
            <a:ext cx="7688700" cy="712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Knowledge-based RS</a:t>
            </a:r>
            <a:r>
              <a:rPr lang="zh-TW" sz="4400"/>
              <a:t> </a:t>
            </a:r>
            <a:endParaRPr/>
          </a:p>
        </p:txBody>
      </p:sp>
      <p:sp>
        <p:nvSpPr>
          <p:cNvPr id="205" name="Google Shape;205;p31"/>
          <p:cNvSpPr txBox="1"/>
          <p:nvPr>
            <p:ph idx="1" type="body"/>
          </p:nvPr>
        </p:nvSpPr>
        <p:spPr>
          <a:xfrm>
            <a:off x="729450" y="1353600"/>
            <a:ext cx="8240100" cy="32601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lang="zh-TW" sz="2400">
                <a:solidFill>
                  <a:srgbClr val="000000"/>
                </a:solidFill>
              </a:rPr>
              <a:t>•</a:t>
            </a:r>
            <a:r>
              <a:rPr lang="zh-TW" sz="2400">
                <a:solidFill>
                  <a:srgbClr val="000000"/>
                </a:solidFill>
                <a:latin typeface="Calibri"/>
                <a:ea typeface="Calibri"/>
                <a:cs typeface="Calibri"/>
                <a:sym typeface="Calibri"/>
              </a:rPr>
              <a:t>Based on explicit knowledge about :</a:t>
            </a:r>
            <a:endParaRPr sz="2400">
              <a:solidFill>
                <a:srgbClr val="000000"/>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zh-TW" sz="2400">
                <a:solidFill>
                  <a:srgbClr val="000000"/>
                </a:solidFill>
              </a:rPr>
              <a:t>1.</a:t>
            </a:r>
            <a:r>
              <a:rPr lang="zh-TW" sz="2400">
                <a:solidFill>
                  <a:srgbClr val="000000"/>
                </a:solidFill>
                <a:latin typeface="Calibri"/>
                <a:ea typeface="Calibri"/>
                <a:cs typeface="Calibri"/>
                <a:sym typeface="Calibri"/>
              </a:rPr>
              <a:t>Item assortment</a:t>
            </a:r>
            <a:endParaRPr sz="2400">
              <a:solidFill>
                <a:srgbClr val="000000"/>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zh-TW" sz="2400">
                <a:solidFill>
                  <a:srgbClr val="000000"/>
                </a:solidFill>
              </a:rPr>
              <a:t>2.</a:t>
            </a:r>
            <a:r>
              <a:rPr lang="zh-TW" sz="2400">
                <a:solidFill>
                  <a:srgbClr val="000000"/>
                </a:solidFill>
                <a:latin typeface="Calibri"/>
                <a:ea typeface="Calibri"/>
                <a:cs typeface="Calibri"/>
                <a:sym typeface="Calibri"/>
              </a:rPr>
              <a:t>User preferences</a:t>
            </a:r>
            <a:endParaRPr sz="2400">
              <a:solidFill>
                <a:srgbClr val="000000"/>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zh-TW" sz="2400">
                <a:solidFill>
                  <a:srgbClr val="000000"/>
                </a:solidFill>
              </a:rPr>
              <a:t>3.</a:t>
            </a:r>
            <a:r>
              <a:rPr lang="zh-TW" sz="2400">
                <a:solidFill>
                  <a:srgbClr val="000000"/>
                </a:solidFill>
                <a:latin typeface="Calibri"/>
                <a:ea typeface="Calibri"/>
                <a:cs typeface="Calibri"/>
                <a:sym typeface="Calibri"/>
              </a:rPr>
              <a:t>Recommendation criteria</a:t>
            </a:r>
            <a:endParaRPr sz="2400">
              <a:solidFill>
                <a:srgbClr val="000000"/>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zh-TW" sz="2400">
                <a:solidFill>
                  <a:srgbClr val="000000"/>
                </a:solidFill>
              </a:rPr>
              <a:t>•</a:t>
            </a:r>
            <a:r>
              <a:rPr lang="zh-TW" sz="2400">
                <a:solidFill>
                  <a:schemeClr val="dk1"/>
                </a:solidFill>
                <a:latin typeface="Arial"/>
                <a:ea typeface="Arial"/>
                <a:cs typeface="Arial"/>
                <a:sym typeface="Arial"/>
              </a:rPr>
              <a:t>當</a:t>
            </a:r>
            <a:r>
              <a:rPr lang="zh-TW" sz="2400">
                <a:solidFill>
                  <a:schemeClr val="dk1"/>
                </a:solidFill>
              </a:rPr>
              <a:t>CF</a:t>
            </a:r>
            <a:r>
              <a:rPr lang="zh-TW" sz="2400">
                <a:solidFill>
                  <a:schemeClr val="dk1"/>
                </a:solidFill>
                <a:latin typeface="Arial"/>
                <a:ea typeface="Arial"/>
                <a:cs typeface="Arial"/>
                <a:sym typeface="Arial"/>
              </a:rPr>
              <a:t>或</a:t>
            </a:r>
            <a:r>
              <a:rPr lang="zh-TW" sz="2400">
                <a:solidFill>
                  <a:schemeClr val="dk1"/>
                </a:solidFill>
              </a:rPr>
              <a:t>CBF</a:t>
            </a:r>
            <a:r>
              <a:rPr lang="zh-TW" sz="2400">
                <a:solidFill>
                  <a:schemeClr val="dk1"/>
                </a:solidFill>
                <a:latin typeface="Arial"/>
                <a:ea typeface="Arial"/>
                <a:cs typeface="Arial"/>
                <a:sym typeface="Arial"/>
              </a:rPr>
              <a:t>無法準確使用時</a:t>
            </a:r>
            <a:r>
              <a:rPr lang="zh-TW" sz="2400">
                <a:solidFill>
                  <a:srgbClr val="000000"/>
                </a:solidFill>
                <a:latin typeface="Arial"/>
                <a:ea typeface="Arial"/>
                <a:cs typeface="Arial"/>
                <a:sym typeface="Arial"/>
              </a:rPr>
              <a:t>，才用</a:t>
            </a:r>
            <a:r>
              <a:rPr lang="zh-TW" sz="2400">
                <a:solidFill>
                  <a:srgbClr val="000000"/>
                </a:solidFill>
              </a:rPr>
              <a:t>knowledge-based RS</a:t>
            </a:r>
            <a:endParaRPr sz="2400">
              <a:solidFill>
                <a:srgbClr val="000000"/>
              </a:solidFill>
            </a:endParaRPr>
          </a:p>
          <a:p>
            <a:pPr indent="0" lvl="0" marL="0" rtl="0" algn="l">
              <a:lnSpc>
                <a:spcPct val="90000"/>
              </a:lnSpc>
              <a:spcBef>
                <a:spcPts val="1000"/>
              </a:spcBef>
              <a:spcAft>
                <a:spcPts val="0"/>
              </a:spcAft>
              <a:buClr>
                <a:schemeClr val="dk1"/>
              </a:buClr>
              <a:buSzPts val="1100"/>
              <a:buFont typeface="Arial"/>
              <a:buNone/>
            </a:pPr>
            <a:r>
              <a:t/>
            </a:r>
            <a:endParaRPr sz="2400"/>
          </a:p>
          <a:p>
            <a:pPr indent="0" lvl="0" marL="0" rtl="0" algn="l">
              <a:spcBef>
                <a:spcPts val="0"/>
              </a:spcBef>
              <a:spcAft>
                <a:spcPts val="1600"/>
              </a:spcAft>
              <a:buNone/>
            </a:pPr>
            <a:r>
              <a:t/>
            </a:r>
            <a:endParaRPr sz="2400"/>
          </a:p>
        </p:txBody>
      </p:sp>
      <p:pic>
        <p:nvPicPr>
          <p:cNvPr id="206" name="Google Shape;206;p31"/>
          <p:cNvPicPr preferRelativeResize="0"/>
          <p:nvPr/>
        </p:nvPicPr>
        <p:blipFill>
          <a:blip r:embed="rId3">
            <a:alphaModFix/>
          </a:blip>
          <a:stretch>
            <a:fillRect/>
          </a:stretch>
        </p:blipFill>
        <p:spPr>
          <a:xfrm>
            <a:off x="152400" y="4721275"/>
            <a:ext cx="5459989" cy="269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470425" y="5637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highlight>
                  <a:srgbClr val="FFFFFF"/>
                </a:highlight>
              </a:rPr>
              <a:t>Agenda </a:t>
            </a:r>
            <a:endParaRPr/>
          </a:p>
        </p:txBody>
      </p:sp>
      <p:sp>
        <p:nvSpPr>
          <p:cNvPr id="94" name="Google Shape;94;p14"/>
          <p:cNvSpPr txBox="1"/>
          <p:nvPr/>
        </p:nvSpPr>
        <p:spPr>
          <a:xfrm>
            <a:off x="68100" y="1402400"/>
            <a:ext cx="9007800" cy="3075600"/>
          </a:xfrm>
          <a:prstGeom prst="rect">
            <a:avLst/>
          </a:prstGeom>
          <a:noFill/>
          <a:ln>
            <a:noFill/>
          </a:ln>
        </p:spPr>
        <p:txBody>
          <a:bodyPr anchorCtr="0" anchor="t" bIns="91425" lIns="91425" spcFirstLastPara="1" rIns="91425" wrap="square" tIns="91425">
            <a:noAutofit/>
          </a:bodyPr>
          <a:lstStyle/>
          <a:p>
            <a:pPr indent="-381000" lvl="0" marL="457200" rtl="0" algn="l">
              <a:lnSpc>
                <a:spcPct val="90000"/>
              </a:lnSpc>
              <a:spcBef>
                <a:spcPts val="1000"/>
              </a:spcBef>
              <a:spcAft>
                <a:spcPts val="0"/>
              </a:spcAft>
              <a:buSzPts val="2400"/>
              <a:buFont typeface="Calibri"/>
              <a:buChar char="●"/>
            </a:pPr>
            <a:r>
              <a:rPr lang="zh-TW" sz="2400">
                <a:latin typeface="Calibri"/>
                <a:ea typeface="Calibri"/>
                <a:cs typeface="Calibri"/>
                <a:sym typeface="Calibri"/>
              </a:rPr>
              <a:t>Overview of Non-IIDnessin RS </a:t>
            </a:r>
            <a:endParaRPr sz="2400">
              <a:latin typeface="Calibri"/>
              <a:ea typeface="Calibri"/>
              <a:cs typeface="Calibri"/>
              <a:sym typeface="Calibri"/>
            </a:endParaRPr>
          </a:p>
          <a:p>
            <a:pPr indent="-381000" lvl="0" marL="457200" rtl="0" algn="l">
              <a:lnSpc>
                <a:spcPct val="90000"/>
              </a:lnSpc>
              <a:spcBef>
                <a:spcPts val="0"/>
              </a:spcBef>
              <a:spcAft>
                <a:spcPts val="0"/>
              </a:spcAft>
              <a:buSzPts val="2400"/>
              <a:buFont typeface="Calibri"/>
              <a:buChar char="●"/>
            </a:pPr>
            <a:r>
              <a:rPr lang="zh-TW" sz="2400">
                <a:latin typeface="Calibri"/>
                <a:ea typeface="Calibri"/>
                <a:cs typeface="Calibri"/>
                <a:sym typeface="Calibri"/>
              </a:rPr>
              <a:t>Data representation in RSs with ML approach </a:t>
            </a:r>
            <a:endParaRPr sz="2400">
              <a:latin typeface="Calibri"/>
              <a:ea typeface="Calibri"/>
              <a:cs typeface="Calibri"/>
              <a:sym typeface="Calibri"/>
            </a:endParaRPr>
          </a:p>
          <a:p>
            <a:pPr indent="-381000" lvl="0" marL="457200" rtl="0" algn="l">
              <a:lnSpc>
                <a:spcPct val="90000"/>
              </a:lnSpc>
              <a:spcBef>
                <a:spcPts val="0"/>
              </a:spcBef>
              <a:spcAft>
                <a:spcPts val="0"/>
              </a:spcAft>
              <a:buSzPts val="2400"/>
              <a:buFont typeface="Calibri"/>
              <a:buChar char="●"/>
            </a:pPr>
            <a:r>
              <a:rPr lang="zh-TW" sz="2400">
                <a:latin typeface="Calibri"/>
                <a:ea typeface="Calibri"/>
                <a:cs typeface="Calibri"/>
                <a:sym typeface="Calibri"/>
              </a:rPr>
              <a:t>Non-IID RS on modelingheterogeneities and couplings over users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2"/>
          <p:cNvSpPr txBox="1"/>
          <p:nvPr>
            <p:ph type="title"/>
          </p:nvPr>
        </p:nvSpPr>
        <p:spPr>
          <a:xfrm>
            <a:off x="729450" y="5944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Q &amp; A</a:t>
            </a:r>
            <a:endParaRPr/>
          </a:p>
        </p:txBody>
      </p:sp>
      <p:sp>
        <p:nvSpPr>
          <p:cNvPr id="212" name="Google Shape;212;p32"/>
          <p:cNvSpPr txBox="1"/>
          <p:nvPr>
            <p:ph idx="1" type="body"/>
          </p:nvPr>
        </p:nvSpPr>
        <p:spPr>
          <a:xfrm>
            <a:off x="729450" y="1472875"/>
            <a:ext cx="7688700" cy="22611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000000"/>
              </a:buClr>
              <a:buSzPts val="2400"/>
              <a:buAutoNum type="arabicPeriod"/>
            </a:pPr>
            <a:r>
              <a:rPr lang="zh-TW" sz="2400">
                <a:solidFill>
                  <a:srgbClr val="000000"/>
                </a:solidFill>
              </a:rPr>
              <a:t>What is IID?</a:t>
            </a:r>
            <a:endParaRPr sz="2400">
              <a:solidFill>
                <a:srgbClr val="000000"/>
              </a:solidFill>
            </a:endParaRPr>
          </a:p>
          <a:p>
            <a:pPr indent="-381000" lvl="0" marL="457200" rtl="0" algn="l">
              <a:lnSpc>
                <a:spcPct val="100000"/>
              </a:lnSpc>
              <a:spcBef>
                <a:spcPts val="0"/>
              </a:spcBef>
              <a:spcAft>
                <a:spcPts val="0"/>
              </a:spcAft>
              <a:buClr>
                <a:srgbClr val="000000"/>
              </a:buClr>
              <a:buSzPts val="2400"/>
              <a:buAutoNum type="arabicPeriod"/>
            </a:pPr>
            <a:r>
              <a:rPr lang="zh-TW" sz="2400">
                <a:solidFill>
                  <a:srgbClr val="000000"/>
                </a:solidFill>
              </a:rPr>
              <a:t>What is CF?</a:t>
            </a:r>
            <a:endParaRPr sz="2400">
              <a:solidFill>
                <a:srgbClr val="000000"/>
              </a:solidFill>
            </a:endParaRPr>
          </a:p>
          <a:p>
            <a:pPr indent="-381000" lvl="0" marL="457200" rtl="0" algn="l">
              <a:lnSpc>
                <a:spcPct val="100000"/>
              </a:lnSpc>
              <a:spcBef>
                <a:spcPts val="0"/>
              </a:spcBef>
              <a:spcAft>
                <a:spcPts val="0"/>
              </a:spcAft>
              <a:buClr>
                <a:srgbClr val="000000"/>
              </a:buClr>
              <a:buSzPts val="2400"/>
              <a:buAutoNum type="arabicPeriod"/>
            </a:pPr>
            <a:r>
              <a:rPr lang="zh-TW" sz="2400">
                <a:solidFill>
                  <a:srgbClr val="000000"/>
                </a:solidFill>
              </a:rPr>
              <a:t>What is CBF?</a:t>
            </a:r>
            <a:endParaRPr sz="2400">
              <a:solidFill>
                <a:srgbClr val="000000"/>
              </a:solidFill>
            </a:endParaRPr>
          </a:p>
          <a:p>
            <a:pPr indent="-381000" lvl="0" marL="457200" rtl="0" algn="l">
              <a:lnSpc>
                <a:spcPct val="100000"/>
              </a:lnSpc>
              <a:spcBef>
                <a:spcPts val="0"/>
              </a:spcBef>
              <a:spcAft>
                <a:spcPts val="0"/>
              </a:spcAft>
              <a:buClr>
                <a:srgbClr val="000000"/>
              </a:buClr>
              <a:buSzPts val="2400"/>
              <a:buAutoNum type="arabicPeriod"/>
            </a:pPr>
            <a:r>
              <a:rPr lang="zh-TW" sz="2400">
                <a:solidFill>
                  <a:srgbClr val="000000"/>
                </a:solidFill>
              </a:rPr>
              <a:t>What is Demographic RS?</a:t>
            </a:r>
            <a:endParaRPr sz="2400">
              <a:solidFill>
                <a:srgbClr val="000000"/>
              </a:solidFill>
            </a:endParaRPr>
          </a:p>
          <a:p>
            <a:pPr indent="-381000" lvl="0" marL="457200" rtl="0" algn="l">
              <a:lnSpc>
                <a:spcPct val="100000"/>
              </a:lnSpc>
              <a:spcBef>
                <a:spcPts val="0"/>
              </a:spcBef>
              <a:spcAft>
                <a:spcPts val="0"/>
              </a:spcAft>
              <a:buClr>
                <a:srgbClr val="000000"/>
              </a:buClr>
              <a:buSzPts val="2400"/>
              <a:buAutoNum type="arabicPeriod"/>
            </a:pPr>
            <a:r>
              <a:rPr lang="zh-TW" sz="2400">
                <a:solidFill>
                  <a:srgbClr val="000000"/>
                </a:solidFill>
              </a:rPr>
              <a:t>What is Knowledge-based RS?</a:t>
            </a:r>
            <a:endParaRPr sz="2400">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3"/>
          <p:cNvSpPr txBox="1"/>
          <p:nvPr>
            <p:ph type="title"/>
          </p:nvPr>
        </p:nvSpPr>
        <p:spPr>
          <a:xfrm>
            <a:off x="729450" y="56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Data Characteristics in RS</a:t>
            </a:r>
            <a:endParaRPr/>
          </a:p>
        </p:txBody>
      </p:sp>
      <p:sp>
        <p:nvSpPr>
          <p:cNvPr id="218" name="Google Shape;218;p33"/>
          <p:cNvSpPr txBox="1"/>
          <p:nvPr>
            <p:ph idx="1" type="body"/>
          </p:nvPr>
        </p:nvSpPr>
        <p:spPr>
          <a:xfrm>
            <a:off x="727650" y="1391600"/>
            <a:ext cx="7688700" cy="22611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lang="zh-TW" sz="2400">
                <a:solidFill>
                  <a:schemeClr val="dk1"/>
                </a:solidFill>
              </a:rPr>
              <a:t>•</a:t>
            </a:r>
            <a:r>
              <a:rPr lang="zh-TW" sz="2400">
                <a:solidFill>
                  <a:schemeClr val="dk1"/>
                </a:solidFill>
                <a:latin typeface="Calibri"/>
                <a:ea typeface="Calibri"/>
                <a:cs typeface="Calibri"/>
                <a:sym typeface="Calibri"/>
              </a:rPr>
              <a:t>Power law or Long tail distribution</a:t>
            </a:r>
            <a:endParaRPr sz="24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zh-TW" sz="1800">
                <a:solidFill>
                  <a:srgbClr val="000000"/>
                </a:solidFill>
                <a:latin typeface="Arial"/>
                <a:ea typeface="Arial"/>
                <a:cs typeface="Arial"/>
                <a:sym typeface="Arial"/>
              </a:rPr>
              <a:t>在真實世界中，資料所對應的大多數使用者都是不足，甚至是空缺的。在大多數的</a:t>
            </a:r>
            <a:r>
              <a:rPr lang="zh-TW" sz="1800">
                <a:solidFill>
                  <a:srgbClr val="000000"/>
                </a:solidFill>
              </a:rPr>
              <a:t>RS</a:t>
            </a:r>
            <a:r>
              <a:rPr lang="zh-TW" sz="1800">
                <a:solidFill>
                  <a:srgbClr val="000000"/>
                </a:solidFill>
                <a:latin typeface="Arial"/>
                <a:ea typeface="Arial"/>
                <a:cs typeface="Arial"/>
                <a:sym typeface="Arial"/>
              </a:rPr>
              <a:t>，大多數的使用者</a:t>
            </a:r>
            <a:r>
              <a:rPr lang="zh-TW" sz="1800">
                <a:solidFill>
                  <a:srgbClr val="000000"/>
                </a:solidFill>
              </a:rPr>
              <a:t>/</a:t>
            </a:r>
            <a:r>
              <a:rPr lang="zh-TW" sz="1800">
                <a:solidFill>
                  <a:srgbClr val="000000"/>
                </a:solidFill>
                <a:latin typeface="Arial"/>
                <a:ea typeface="Arial"/>
                <a:cs typeface="Arial"/>
                <a:sym typeface="Arial"/>
              </a:rPr>
              <a:t>商品都只有跟極小數的資料有關聯。</a:t>
            </a:r>
            <a:endParaRPr sz="1800">
              <a:solidFill>
                <a:srgbClr val="000000"/>
              </a:solidFill>
              <a:latin typeface="Arial"/>
              <a:ea typeface="Arial"/>
              <a:cs typeface="Arial"/>
              <a:sym typeface="Arial"/>
            </a:endParaRPr>
          </a:p>
          <a:p>
            <a:pPr indent="0" lvl="0" marL="0" rtl="0" algn="l">
              <a:lnSpc>
                <a:spcPct val="90000"/>
              </a:lnSpc>
              <a:spcBef>
                <a:spcPts val="1000"/>
              </a:spcBef>
              <a:spcAft>
                <a:spcPts val="0"/>
              </a:spcAft>
              <a:buClr>
                <a:schemeClr val="dk1"/>
              </a:buClr>
              <a:buSzPts val="1100"/>
              <a:buFont typeface="Arial"/>
              <a:buNone/>
            </a:pPr>
            <a:r>
              <a:t/>
            </a:r>
            <a:endParaRPr sz="2400">
              <a:solidFill>
                <a:srgbClr val="000000"/>
              </a:solidFill>
            </a:endParaRPr>
          </a:p>
          <a:p>
            <a:pPr indent="0" lvl="0" marL="0" rtl="0" algn="l">
              <a:spcBef>
                <a:spcPts val="0"/>
              </a:spcBef>
              <a:spcAft>
                <a:spcPts val="1600"/>
              </a:spcAft>
              <a:buNone/>
            </a:pPr>
            <a:r>
              <a:t/>
            </a:r>
            <a:endParaRPr sz="2400"/>
          </a:p>
        </p:txBody>
      </p:sp>
      <p:pic>
        <p:nvPicPr>
          <p:cNvPr id="219" name="Google Shape;219;p33"/>
          <p:cNvPicPr preferRelativeResize="0"/>
          <p:nvPr/>
        </p:nvPicPr>
        <p:blipFill>
          <a:blip r:embed="rId3">
            <a:alphaModFix/>
          </a:blip>
          <a:stretch>
            <a:fillRect/>
          </a:stretch>
        </p:blipFill>
        <p:spPr>
          <a:xfrm>
            <a:off x="4471925" y="2662925"/>
            <a:ext cx="4297550" cy="2314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4"/>
          <p:cNvSpPr txBox="1"/>
          <p:nvPr>
            <p:ph type="title"/>
          </p:nvPr>
        </p:nvSpPr>
        <p:spPr>
          <a:xfrm>
            <a:off x="729450" y="572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Challenges of CF</a:t>
            </a:r>
            <a:endParaRPr/>
          </a:p>
        </p:txBody>
      </p:sp>
      <p:sp>
        <p:nvSpPr>
          <p:cNvPr id="225" name="Google Shape;225;p34"/>
          <p:cNvSpPr txBox="1"/>
          <p:nvPr>
            <p:ph idx="1" type="body"/>
          </p:nvPr>
        </p:nvSpPr>
        <p:spPr>
          <a:xfrm>
            <a:off x="729450" y="1509850"/>
            <a:ext cx="7688700" cy="22611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lang="zh-TW" sz="2200">
                <a:solidFill>
                  <a:schemeClr val="dk1"/>
                </a:solidFill>
              </a:rPr>
              <a:t>•</a:t>
            </a:r>
            <a:r>
              <a:rPr lang="zh-TW" sz="2200">
                <a:solidFill>
                  <a:schemeClr val="dk1"/>
                </a:solidFill>
                <a:latin typeface="Calibri"/>
                <a:ea typeface="Calibri"/>
                <a:cs typeface="Calibri"/>
                <a:sym typeface="Calibri"/>
              </a:rPr>
              <a:t>Data Sparsity : user-item matrix</a:t>
            </a:r>
            <a:r>
              <a:rPr lang="zh-TW" sz="2200">
                <a:solidFill>
                  <a:srgbClr val="000000"/>
                </a:solidFill>
              </a:rPr>
              <a:t>含大量的0或空值</a:t>
            </a:r>
            <a:endParaRPr sz="2200">
              <a:solidFill>
                <a:srgbClr val="000000"/>
              </a:solidFill>
            </a:endParaRPr>
          </a:p>
          <a:p>
            <a:pPr indent="0" lvl="0" marL="0" rtl="0" algn="l">
              <a:lnSpc>
                <a:spcPct val="90000"/>
              </a:lnSpc>
              <a:spcBef>
                <a:spcPts val="1000"/>
              </a:spcBef>
              <a:spcAft>
                <a:spcPts val="0"/>
              </a:spcAft>
              <a:buClr>
                <a:schemeClr val="dk1"/>
              </a:buClr>
              <a:buSzPts val="1100"/>
              <a:buFont typeface="Arial"/>
              <a:buNone/>
            </a:pPr>
            <a:r>
              <a:rPr lang="zh-TW" sz="2200">
                <a:solidFill>
                  <a:schemeClr val="dk1"/>
                </a:solidFill>
              </a:rPr>
              <a:t>•</a:t>
            </a:r>
            <a:r>
              <a:rPr lang="zh-TW" sz="2200">
                <a:solidFill>
                  <a:schemeClr val="dk1"/>
                </a:solidFill>
                <a:latin typeface="Calibri"/>
                <a:ea typeface="Calibri"/>
                <a:cs typeface="Calibri"/>
                <a:sym typeface="Calibri"/>
              </a:rPr>
              <a:t>Cold Start : </a:t>
            </a:r>
            <a:r>
              <a:rPr lang="zh-TW" sz="2200">
                <a:solidFill>
                  <a:srgbClr val="000000"/>
                </a:solidFill>
              </a:rPr>
              <a:t>新加入的使用者或商品無法推薦</a:t>
            </a:r>
            <a:endParaRPr sz="2200">
              <a:solidFill>
                <a:srgbClr val="000000"/>
              </a:solidFill>
            </a:endParaRPr>
          </a:p>
          <a:p>
            <a:pPr indent="0" lvl="0" marL="0" rtl="0" algn="l">
              <a:lnSpc>
                <a:spcPct val="90000"/>
              </a:lnSpc>
              <a:spcBef>
                <a:spcPts val="1000"/>
              </a:spcBef>
              <a:spcAft>
                <a:spcPts val="0"/>
              </a:spcAft>
              <a:buClr>
                <a:schemeClr val="dk1"/>
              </a:buClr>
              <a:buSzPts val="1100"/>
              <a:buFont typeface="Arial"/>
              <a:buNone/>
            </a:pPr>
            <a:r>
              <a:rPr lang="zh-TW" sz="2200">
                <a:solidFill>
                  <a:schemeClr val="dk1"/>
                </a:solidFill>
              </a:rPr>
              <a:t>•</a:t>
            </a:r>
            <a:r>
              <a:rPr lang="zh-TW" sz="2200">
                <a:solidFill>
                  <a:schemeClr val="dk1"/>
                </a:solidFill>
                <a:latin typeface="Calibri"/>
                <a:ea typeface="Calibri"/>
                <a:cs typeface="Calibri"/>
                <a:sym typeface="Calibri"/>
              </a:rPr>
              <a:t>Scalability : </a:t>
            </a:r>
            <a:r>
              <a:rPr lang="zh-TW" sz="2200">
                <a:solidFill>
                  <a:srgbClr val="000000"/>
                </a:solidFill>
              </a:rPr>
              <a:t>非常龐大的計算量/記憶儲存量</a:t>
            </a:r>
            <a:endParaRPr sz="2200">
              <a:solidFill>
                <a:srgbClr val="000000"/>
              </a:solidFill>
            </a:endParaRPr>
          </a:p>
          <a:p>
            <a:pPr indent="0" lvl="0" marL="0" rtl="0" algn="l">
              <a:lnSpc>
                <a:spcPct val="90000"/>
              </a:lnSpc>
              <a:spcBef>
                <a:spcPts val="1000"/>
              </a:spcBef>
              <a:spcAft>
                <a:spcPts val="0"/>
              </a:spcAft>
              <a:buClr>
                <a:schemeClr val="dk1"/>
              </a:buClr>
              <a:buSzPts val="1100"/>
              <a:buFont typeface="Arial"/>
              <a:buNone/>
            </a:pPr>
            <a:r>
              <a:rPr lang="zh-TW" sz="2200">
                <a:solidFill>
                  <a:schemeClr val="dk1"/>
                </a:solidFill>
              </a:rPr>
              <a:t>•</a:t>
            </a:r>
            <a:r>
              <a:rPr lang="zh-TW" sz="2200">
                <a:solidFill>
                  <a:schemeClr val="dk1"/>
                </a:solidFill>
                <a:latin typeface="Calibri"/>
                <a:ea typeface="Calibri"/>
                <a:cs typeface="Calibri"/>
                <a:sym typeface="Calibri"/>
              </a:rPr>
              <a:t>Gray Sheep :</a:t>
            </a:r>
            <a:r>
              <a:rPr lang="zh-TW" sz="2200">
                <a:solidFill>
                  <a:srgbClr val="000000"/>
                </a:solidFill>
              </a:rPr>
              <a:t>有些人的偏好與任何人都不同</a:t>
            </a:r>
            <a:endParaRPr sz="2200">
              <a:solidFill>
                <a:srgbClr val="000000"/>
              </a:solidFill>
            </a:endParaRPr>
          </a:p>
          <a:p>
            <a:pPr indent="0" lvl="0" marL="0" rtl="0" algn="l">
              <a:lnSpc>
                <a:spcPct val="90000"/>
              </a:lnSpc>
              <a:spcBef>
                <a:spcPts val="1000"/>
              </a:spcBef>
              <a:spcAft>
                <a:spcPts val="0"/>
              </a:spcAft>
              <a:buClr>
                <a:schemeClr val="dk1"/>
              </a:buClr>
              <a:buSzPts val="1100"/>
              <a:buFont typeface="Arial"/>
              <a:buNone/>
            </a:pPr>
            <a:r>
              <a:rPr lang="zh-TW" sz="2200">
                <a:solidFill>
                  <a:schemeClr val="dk1"/>
                </a:solidFill>
              </a:rPr>
              <a:t>•</a:t>
            </a:r>
            <a:r>
              <a:rPr lang="zh-TW" sz="2200">
                <a:solidFill>
                  <a:schemeClr val="dk1"/>
                </a:solidFill>
                <a:latin typeface="Calibri"/>
                <a:ea typeface="Calibri"/>
                <a:cs typeface="Calibri"/>
                <a:sym typeface="Calibri"/>
              </a:rPr>
              <a:t>Shilling Attack : </a:t>
            </a:r>
            <a:r>
              <a:rPr lang="zh-TW" sz="2200">
                <a:solidFill>
                  <a:srgbClr val="000000"/>
                </a:solidFill>
              </a:rPr>
              <a:t>蓄意評價</a:t>
            </a:r>
            <a:endParaRPr sz="2200">
              <a:solidFill>
                <a:srgbClr val="000000"/>
              </a:solidFill>
            </a:endParaRPr>
          </a:p>
          <a:p>
            <a:pPr indent="0" lvl="0" marL="0" rtl="0" algn="l">
              <a:spcBef>
                <a:spcPts val="0"/>
              </a:spcBef>
              <a:spcAft>
                <a:spcPts val="1600"/>
              </a:spcAft>
              <a:buNone/>
            </a:pPr>
            <a:r>
              <a:t/>
            </a:r>
            <a:endParaRPr sz="2200"/>
          </a:p>
        </p:txBody>
      </p:sp>
      <p:pic>
        <p:nvPicPr>
          <p:cNvPr id="226" name="Google Shape;226;p34"/>
          <p:cNvPicPr preferRelativeResize="0"/>
          <p:nvPr/>
        </p:nvPicPr>
        <p:blipFill>
          <a:blip r:embed="rId3">
            <a:alphaModFix/>
          </a:blip>
          <a:stretch>
            <a:fillRect/>
          </a:stretch>
        </p:blipFill>
        <p:spPr>
          <a:xfrm>
            <a:off x="7070013" y="2317775"/>
            <a:ext cx="1933575" cy="24955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5"/>
          <p:cNvSpPr txBox="1"/>
          <p:nvPr>
            <p:ph type="title"/>
          </p:nvPr>
        </p:nvSpPr>
        <p:spPr>
          <a:xfrm>
            <a:off x="729450" y="6177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Challenges of CBF</a:t>
            </a:r>
            <a:endParaRPr/>
          </a:p>
        </p:txBody>
      </p:sp>
      <p:sp>
        <p:nvSpPr>
          <p:cNvPr id="232" name="Google Shape;232;p35"/>
          <p:cNvSpPr txBox="1"/>
          <p:nvPr>
            <p:ph idx="1" type="body"/>
          </p:nvPr>
        </p:nvSpPr>
        <p:spPr>
          <a:xfrm>
            <a:off x="759025" y="1441200"/>
            <a:ext cx="7688700" cy="22611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lang="zh-TW" sz="2400">
                <a:solidFill>
                  <a:schemeClr val="dk1"/>
                </a:solidFill>
              </a:rPr>
              <a:t>•</a:t>
            </a:r>
            <a:r>
              <a:rPr lang="zh-TW" sz="2400" u="sng">
                <a:solidFill>
                  <a:schemeClr val="dk1"/>
                </a:solidFill>
                <a:latin typeface="Calibri"/>
                <a:ea typeface="Calibri"/>
                <a:cs typeface="Calibri"/>
                <a:sym typeface="Calibri"/>
              </a:rPr>
              <a:t>Limited Content Analysis </a:t>
            </a:r>
            <a:r>
              <a:rPr lang="zh-TW" sz="2400">
                <a:solidFill>
                  <a:schemeClr val="dk1"/>
                </a:solidFill>
                <a:latin typeface="Calibri"/>
                <a:ea typeface="Calibri"/>
                <a:cs typeface="Calibri"/>
                <a:sym typeface="Calibri"/>
              </a:rPr>
              <a:t>: </a:t>
            </a:r>
            <a:r>
              <a:rPr lang="zh-TW" sz="2200">
                <a:solidFill>
                  <a:srgbClr val="000000"/>
                </a:solidFill>
                <a:latin typeface="Arial"/>
                <a:ea typeface="Arial"/>
                <a:cs typeface="Arial"/>
                <a:sym typeface="Arial"/>
              </a:rPr>
              <a:t>系統所擁有對使用者或商品的內容的資訊有限</a:t>
            </a:r>
            <a:endParaRPr sz="2200">
              <a:solidFill>
                <a:srgbClr val="000000"/>
              </a:solidFill>
              <a:latin typeface="Arial"/>
              <a:ea typeface="Arial"/>
              <a:cs typeface="Arial"/>
              <a:sym typeface="Arial"/>
            </a:endParaRPr>
          </a:p>
          <a:p>
            <a:pPr indent="0" lvl="0" marL="0" rtl="0" algn="l">
              <a:lnSpc>
                <a:spcPct val="90000"/>
              </a:lnSpc>
              <a:spcBef>
                <a:spcPts val="1000"/>
              </a:spcBef>
              <a:spcAft>
                <a:spcPts val="0"/>
              </a:spcAft>
              <a:buClr>
                <a:schemeClr val="dk1"/>
              </a:buClr>
              <a:buSzPts val="1100"/>
              <a:buFont typeface="Arial"/>
              <a:buNone/>
            </a:pPr>
            <a:r>
              <a:rPr lang="zh-TW" sz="2400">
                <a:solidFill>
                  <a:schemeClr val="dk1"/>
                </a:solidFill>
              </a:rPr>
              <a:t>•Over-specialization : </a:t>
            </a:r>
            <a:r>
              <a:rPr lang="zh-TW" sz="2200">
                <a:solidFill>
                  <a:srgbClr val="000000"/>
                </a:solidFill>
              </a:rPr>
              <a:t>RS</a:t>
            </a:r>
            <a:r>
              <a:rPr lang="zh-TW" sz="2200">
                <a:solidFill>
                  <a:srgbClr val="000000"/>
                </a:solidFill>
                <a:latin typeface="Arial"/>
                <a:ea typeface="Arial"/>
                <a:cs typeface="Arial"/>
                <a:sym typeface="Arial"/>
              </a:rPr>
              <a:t>只會推薦對使用者的</a:t>
            </a:r>
            <a:r>
              <a:rPr lang="zh-TW" sz="2200">
                <a:solidFill>
                  <a:srgbClr val="000000"/>
                </a:solidFill>
              </a:rPr>
              <a:t>profile</a:t>
            </a:r>
            <a:r>
              <a:rPr lang="zh-TW" sz="2200">
                <a:solidFill>
                  <a:srgbClr val="000000"/>
                </a:solidFill>
                <a:latin typeface="Arial"/>
                <a:ea typeface="Arial"/>
                <a:cs typeface="Arial"/>
                <a:sym typeface="Arial"/>
              </a:rPr>
              <a:t>而言高度相似的商品</a:t>
            </a:r>
            <a:endParaRPr sz="2200">
              <a:solidFill>
                <a:srgbClr val="000000"/>
              </a:solidFill>
              <a:latin typeface="Arial"/>
              <a:ea typeface="Arial"/>
              <a:cs typeface="Arial"/>
              <a:sym typeface="Arial"/>
            </a:endParaRPr>
          </a:p>
          <a:p>
            <a:pPr indent="0" lvl="0" marL="0" rtl="0" algn="l">
              <a:lnSpc>
                <a:spcPct val="90000"/>
              </a:lnSpc>
              <a:spcBef>
                <a:spcPts val="1000"/>
              </a:spcBef>
              <a:spcAft>
                <a:spcPts val="0"/>
              </a:spcAft>
              <a:buClr>
                <a:schemeClr val="dk1"/>
              </a:buClr>
              <a:buSzPts val="1100"/>
              <a:buFont typeface="Arial"/>
              <a:buNone/>
            </a:pPr>
            <a:r>
              <a:t/>
            </a:r>
            <a:endParaRPr sz="2200">
              <a:solidFill>
                <a:srgbClr val="000000"/>
              </a:solidFill>
            </a:endParaRPr>
          </a:p>
          <a:p>
            <a:pPr indent="0" lvl="0" marL="0" rtl="0" algn="l">
              <a:spcBef>
                <a:spcPts val="0"/>
              </a:spcBef>
              <a:spcAft>
                <a:spcPts val="1600"/>
              </a:spcAft>
              <a:buNone/>
            </a:pPr>
            <a:r>
              <a:t/>
            </a:r>
            <a:endParaRPr sz="2200"/>
          </a:p>
        </p:txBody>
      </p:sp>
      <p:pic>
        <p:nvPicPr>
          <p:cNvPr id="233" name="Google Shape;233;p35"/>
          <p:cNvPicPr preferRelativeResize="0"/>
          <p:nvPr/>
        </p:nvPicPr>
        <p:blipFill>
          <a:blip r:embed="rId3">
            <a:alphaModFix/>
          </a:blip>
          <a:stretch>
            <a:fillRect/>
          </a:stretch>
        </p:blipFill>
        <p:spPr>
          <a:xfrm>
            <a:off x="4769869" y="3184750"/>
            <a:ext cx="2515975" cy="1847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6"/>
          <p:cNvSpPr txBox="1"/>
          <p:nvPr>
            <p:ph type="title"/>
          </p:nvPr>
        </p:nvSpPr>
        <p:spPr>
          <a:xfrm>
            <a:off x="729450" y="617275"/>
            <a:ext cx="7688700" cy="5352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zh-TW"/>
              <a:t>What makes a good RS?</a:t>
            </a:r>
            <a:endParaRPr/>
          </a:p>
        </p:txBody>
      </p:sp>
      <p:sp>
        <p:nvSpPr>
          <p:cNvPr id="239" name="Google Shape;239;p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40" name="Google Shape;240;p36"/>
          <p:cNvPicPr preferRelativeResize="0"/>
          <p:nvPr/>
        </p:nvPicPr>
        <p:blipFill rotWithShape="1">
          <a:blip r:embed="rId3">
            <a:alphaModFix/>
          </a:blip>
          <a:srcRect b="0" l="12631" r="4539" t="22221"/>
          <a:stretch/>
        </p:blipFill>
        <p:spPr>
          <a:xfrm>
            <a:off x="1221350" y="1268650"/>
            <a:ext cx="6972600" cy="36807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7"/>
          <p:cNvSpPr txBox="1"/>
          <p:nvPr>
            <p:ph type="title"/>
          </p:nvPr>
        </p:nvSpPr>
        <p:spPr>
          <a:xfrm>
            <a:off x="685125" y="579625"/>
            <a:ext cx="7688700" cy="5352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zh-TW"/>
              <a:t>The </a:t>
            </a:r>
            <a:r>
              <a:rPr lang="zh-TW"/>
              <a:t>main</a:t>
            </a:r>
            <a:r>
              <a:rPr lang="zh-TW"/>
              <a:t> challenges of RS</a:t>
            </a:r>
            <a:endParaRPr/>
          </a:p>
        </p:txBody>
      </p:sp>
      <p:sp>
        <p:nvSpPr>
          <p:cNvPr id="246" name="Google Shape;246;p37"/>
          <p:cNvSpPr txBox="1"/>
          <p:nvPr>
            <p:ph idx="1" type="body"/>
          </p:nvPr>
        </p:nvSpPr>
        <p:spPr>
          <a:xfrm>
            <a:off x="311700" y="22854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zh-TW" sz="3600">
                <a:solidFill>
                  <a:schemeClr val="dk1"/>
                </a:solidFill>
              </a:rPr>
              <a:t>Insufficient and simple data</a:t>
            </a:r>
            <a:endParaRPr sz="36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8"/>
          <p:cNvSpPr txBox="1"/>
          <p:nvPr>
            <p:ph type="title"/>
          </p:nvPr>
        </p:nvSpPr>
        <p:spPr>
          <a:xfrm>
            <a:off x="727650" y="5648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How to get more complex data</a:t>
            </a:r>
            <a:endParaRPr/>
          </a:p>
        </p:txBody>
      </p:sp>
      <p:sp>
        <p:nvSpPr>
          <p:cNvPr id="252" name="Google Shape;252;p38"/>
          <p:cNvSpPr txBox="1"/>
          <p:nvPr>
            <p:ph idx="1" type="body"/>
          </p:nvPr>
        </p:nvSpPr>
        <p:spPr>
          <a:xfrm>
            <a:off x="727650" y="1347275"/>
            <a:ext cx="7688700" cy="3722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zh-TW" sz="1400">
                <a:solidFill>
                  <a:srgbClr val="000000"/>
                </a:solidFill>
                <a:latin typeface="Calibri"/>
                <a:ea typeface="Calibri"/>
                <a:cs typeface="Calibri"/>
                <a:sym typeface="Calibri"/>
              </a:rPr>
              <a:t>Multiple data types</a:t>
            </a:r>
            <a:endParaRPr sz="1400">
              <a:solidFill>
                <a:srgbClr val="000000"/>
              </a:solidFill>
              <a:latin typeface="Calibri"/>
              <a:ea typeface="Calibri"/>
              <a:cs typeface="Calibri"/>
              <a:sym typeface="Calibri"/>
            </a:endParaRPr>
          </a:p>
          <a:p>
            <a:pPr indent="0" lvl="0" marL="457200" rtl="0" algn="l">
              <a:spcBef>
                <a:spcPts val="600"/>
              </a:spcBef>
              <a:spcAft>
                <a:spcPts val="0"/>
              </a:spcAft>
              <a:buClr>
                <a:schemeClr val="dk1"/>
              </a:buClr>
              <a:buSzPts val="1100"/>
              <a:buFont typeface="Arial"/>
              <a:buNone/>
            </a:pPr>
            <a:r>
              <a:rPr lang="zh-TW" sz="1400">
                <a:solidFill>
                  <a:srgbClr val="000000"/>
                </a:solidFill>
                <a:latin typeface="Calibri"/>
                <a:ea typeface="Calibri"/>
                <a:cs typeface="Calibri"/>
                <a:sym typeface="Calibri"/>
              </a:rPr>
              <a:t>• Ratings (</a:t>
            </a:r>
            <a:r>
              <a:rPr lang="zh-TW" sz="1400">
                <a:solidFill>
                  <a:srgbClr val="000000"/>
                </a:solidFill>
              </a:rPr>
              <a:t>評價</a:t>
            </a:r>
            <a:r>
              <a:rPr lang="zh-TW" sz="1400">
                <a:solidFill>
                  <a:srgbClr val="000000"/>
                </a:solidFill>
                <a:latin typeface="Calibri"/>
                <a:ea typeface="Calibri"/>
                <a:cs typeface="Calibri"/>
                <a:sym typeface="Calibri"/>
              </a:rPr>
              <a:t>)</a:t>
            </a:r>
            <a:endParaRPr sz="1400">
              <a:solidFill>
                <a:srgbClr val="000000"/>
              </a:solidFill>
              <a:latin typeface="Calibri"/>
              <a:ea typeface="Calibri"/>
              <a:cs typeface="Calibri"/>
              <a:sym typeface="Calibri"/>
            </a:endParaRPr>
          </a:p>
          <a:p>
            <a:pPr indent="0" lvl="0" marL="457200" rtl="0" algn="l">
              <a:spcBef>
                <a:spcPts val="600"/>
              </a:spcBef>
              <a:spcAft>
                <a:spcPts val="0"/>
              </a:spcAft>
              <a:buClr>
                <a:schemeClr val="dk1"/>
              </a:buClr>
              <a:buSzPts val="1100"/>
              <a:buFont typeface="Arial"/>
              <a:buNone/>
            </a:pPr>
            <a:r>
              <a:rPr lang="zh-TW" sz="1400">
                <a:solidFill>
                  <a:srgbClr val="000000"/>
                </a:solidFill>
                <a:latin typeface="Calibri"/>
                <a:ea typeface="Calibri"/>
                <a:cs typeface="Calibri"/>
                <a:sym typeface="Calibri"/>
              </a:rPr>
              <a:t>• Images (</a:t>
            </a:r>
            <a:r>
              <a:rPr lang="zh-TW" sz="1400">
                <a:solidFill>
                  <a:srgbClr val="000000"/>
                </a:solidFill>
              </a:rPr>
              <a:t>圖片</a:t>
            </a:r>
            <a:r>
              <a:rPr lang="zh-TW" sz="1400">
                <a:solidFill>
                  <a:srgbClr val="000000"/>
                </a:solidFill>
                <a:latin typeface="Calibri"/>
                <a:ea typeface="Calibri"/>
                <a:cs typeface="Calibri"/>
                <a:sym typeface="Calibri"/>
              </a:rPr>
              <a:t>)</a:t>
            </a:r>
            <a:endParaRPr sz="1400">
              <a:solidFill>
                <a:srgbClr val="000000"/>
              </a:solidFill>
              <a:latin typeface="Calibri"/>
              <a:ea typeface="Calibri"/>
              <a:cs typeface="Calibri"/>
              <a:sym typeface="Calibri"/>
            </a:endParaRPr>
          </a:p>
          <a:p>
            <a:pPr indent="0" lvl="0" marL="457200" rtl="0" algn="l">
              <a:spcBef>
                <a:spcPts val="600"/>
              </a:spcBef>
              <a:spcAft>
                <a:spcPts val="0"/>
              </a:spcAft>
              <a:buClr>
                <a:schemeClr val="dk1"/>
              </a:buClr>
              <a:buSzPts val="1100"/>
              <a:buFont typeface="Arial"/>
              <a:buNone/>
            </a:pPr>
            <a:r>
              <a:rPr lang="zh-TW" sz="1400">
                <a:solidFill>
                  <a:srgbClr val="000000"/>
                </a:solidFill>
                <a:latin typeface="Calibri"/>
                <a:ea typeface="Calibri"/>
                <a:cs typeface="Calibri"/>
                <a:sym typeface="Calibri"/>
              </a:rPr>
              <a:t>• Text (</a:t>
            </a:r>
            <a:r>
              <a:rPr lang="zh-TW" sz="1400">
                <a:solidFill>
                  <a:srgbClr val="000000"/>
                </a:solidFill>
              </a:rPr>
              <a:t>文字</a:t>
            </a:r>
            <a:r>
              <a:rPr lang="zh-TW" sz="1400">
                <a:solidFill>
                  <a:srgbClr val="000000"/>
                </a:solidFill>
                <a:latin typeface="Calibri"/>
                <a:ea typeface="Calibri"/>
                <a:cs typeface="Calibri"/>
                <a:sym typeface="Calibri"/>
              </a:rPr>
              <a:t>)</a:t>
            </a:r>
            <a:endParaRPr sz="1400">
              <a:solidFill>
                <a:srgbClr val="000000"/>
              </a:solidFill>
              <a:latin typeface="Calibri"/>
              <a:ea typeface="Calibri"/>
              <a:cs typeface="Calibri"/>
              <a:sym typeface="Calibri"/>
            </a:endParaRPr>
          </a:p>
          <a:p>
            <a:pPr indent="0" lvl="0" marL="0" rtl="0" algn="l">
              <a:spcBef>
                <a:spcPts val="600"/>
              </a:spcBef>
              <a:spcAft>
                <a:spcPts val="0"/>
              </a:spcAft>
              <a:buClr>
                <a:schemeClr val="dk1"/>
              </a:buClr>
              <a:buSzPts val="1100"/>
              <a:buFont typeface="Arial"/>
              <a:buNone/>
            </a:pPr>
            <a:r>
              <a:rPr lang="zh-TW" sz="1400">
                <a:solidFill>
                  <a:srgbClr val="000000"/>
                </a:solidFill>
                <a:latin typeface="Calibri"/>
                <a:ea typeface="Calibri"/>
                <a:cs typeface="Calibri"/>
                <a:sym typeface="Calibri"/>
              </a:rPr>
              <a:t>Multisource</a:t>
            </a:r>
            <a:endParaRPr sz="1400">
              <a:solidFill>
                <a:srgbClr val="000000"/>
              </a:solidFill>
              <a:latin typeface="Calibri"/>
              <a:ea typeface="Calibri"/>
              <a:cs typeface="Calibri"/>
              <a:sym typeface="Calibri"/>
            </a:endParaRPr>
          </a:p>
          <a:p>
            <a:pPr indent="0" lvl="0" marL="457200" rtl="0" algn="l">
              <a:spcBef>
                <a:spcPts val="600"/>
              </a:spcBef>
              <a:spcAft>
                <a:spcPts val="0"/>
              </a:spcAft>
              <a:buClr>
                <a:schemeClr val="dk1"/>
              </a:buClr>
              <a:buSzPts val="1100"/>
              <a:buFont typeface="Arial"/>
              <a:buNone/>
            </a:pPr>
            <a:r>
              <a:rPr lang="zh-TW" sz="1400">
                <a:solidFill>
                  <a:srgbClr val="000000"/>
                </a:solidFill>
                <a:latin typeface="Calibri"/>
                <a:ea typeface="Calibri"/>
                <a:cs typeface="Calibri"/>
                <a:sym typeface="Calibri"/>
              </a:rPr>
              <a:t>• Multiple domains</a:t>
            </a:r>
            <a:endParaRPr sz="1400">
              <a:solidFill>
                <a:srgbClr val="000000"/>
              </a:solidFill>
              <a:latin typeface="Calibri"/>
              <a:ea typeface="Calibri"/>
              <a:cs typeface="Calibri"/>
              <a:sym typeface="Calibri"/>
            </a:endParaRPr>
          </a:p>
          <a:p>
            <a:pPr indent="0" lvl="0" marL="457200" rtl="0" algn="l">
              <a:spcBef>
                <a:spcPts val="600"/>
              </a:spcBef>
              <a:spcAft>
                <a:spcPts val="0"/>
              </a:spcAft>
              <a:buClr>
                <a:schemeClr val="dk1"/>
              </a:buClr>
              <a:buSzPts val="1100"/>
              <a:buFont typeface="Arial"/>
              <a:buNone/>
            </a:pPr>
            <a:r>
              <a:rPr lang="zh-TW" sz="1400">
                <a:solidFill>
                  <a:srgbClr val="000000"/>
                </a:solidFill>
                <a:latin typeface="Calibri"/>
                <a:ea typeface="Calibri"/>
                <a:cs typeface="Calibri"/>
                <a:sym typeface="Calibri"/>
              </a:rPr>
              <a:t>• Multiple systems</a:t>
            </a:r>
            <a:endParaRPr sz="1400">
              <a:solidFill>
                <a:srgbClr val="000000"/>
              </a:solidFill>
              <a:latin typeface="Calibri"/>
              <a:ea typeface="Calibri"/>
              <a:cs typeface="Calibri"/>
              <a:sym typeface="Calibri"/>
            </a:endParaRPr>
          </a:p>
          <a:p>
            <a:pPr indent="0" lvl="0" marL="0" rtl="0" algn="l">
              <a:spcBef>
                <a:spcPts val="600"/>
              </a:spcBef>
              <a:spcAft>
                <a:spcPts val="0"/>
              </a:spcAft>
              <a:buClr>
                <a:schemeClr val="dk1"/>
              </a:buClr>
              <a:buSzPts val="1100"/>
              <a:buFont typeface="Arial"/>
              <a:buNone/>
            </a:pPr>
            <a:r>
              <a:rPr lang="zh-TW" sz="1400">
                <a:solidFill>
                  <a:srgbClr val="000000"/>
                </a:solidFill>
                <a:latin typeface="Calibri"/>
                <a:ea typeface="Calibri"/>
                <a:cs typeface="Calibri"/>
                <a:sym typeface="Calibri"/>
              </a:rPr>
              <a:t>Social data</a:t>
            </a:r>
            <a:endParaRPr sz="1400">
              <a:solidFill>
                <a:srgbClr val="000000"/>
              </a:solidFill>
              <a:latin typeface="Calibri"/>
              <a:ea typeface="Calibri"/>
              <a:cs typeface="Calibri"/>
              <a:sym typeface="Calibri"/>
            </a:endParaRPr>
          </a:p>
          <a:p>
            <a:pPr indent="457200" lvl="0" marL="0" rtl="0" algn="l">
              <a:spcBef>
                <a:spcPts val="600"/>
              </a:spcBef>
              <a:spcAft>
                <a:spcPts val="0"/>
              </a:spcAft>
              <a:buClr>
                <a:schemeClr val="dk1"/>
              </a:buClr>
              <a:buSzPts val="1100"/>
              <a:buFont typeface="Arial"/>
              <a:buNone/>
            </a:pPr>
            <a:r>
              <a:rPr lang="zh-TW" sz="1400">
                <a:solidFill>
                  <a:srgbClr val="000000"/>
                </a:solidFill>
                <a:latin typeface="Calibri"/>
                <a:ea typeface="Calibri"/>
                <a:cs typeface="Calibri"/>
                <a:sym typeface="Calibri"/>
              </a:rPr>
              <a:t>• Acquire data from user social media (</a:t>
            </a:r>
            <a:r>
              <a:rPr lang="zh-TW" sz="1400">
                <a:solidFill>
                  <a:srgbClr val="000000"/>
                </a:solidFill>
              </a:rPr>
              <a:t>從社群媒體中獲得資料</a:t>
            </a:r>
            <a:r>
              <a:rPr lang="zh-TW" sz="1400">
                <a:solidFill>
                  <a:srgbClr val="000000"/>
                </a:solidFill>
                <a:latin typeface="Calibri"/>
                <a:ea typeface="Calibri"/>
                <a:cs typeface="Calibri"/>
                <a:sym typeface="Calibri"/>
              </a:rPr>
              <a:t>)</a:t>
            </a:r>
            <a:endParaRPr sz="1400">
              <a:solidFill>
                <a:srgbClr val="000000"/>
              </a:solidFill>
              <a:latin typeface="Calibri"/>
              <a:ea typeface="Calibri"/>
              <a:cs typeface="Calibri"/>
              <a:sym typeface="Calibri"/>
            </a:endParaRPr>
          </a:p>
          <a:p>
            <a:pPr indent="0" lvl="0" marL="0" rtl="0" algn="l">
              <a:spcBef>
                <a:spcPts val="600"/>
              </a:spcBef>
              <a:spcAft>
                <a:spcPts val="0"/>
              </a:spcAft>
              <a:buClr>
                <a:schemeClr val="dk1"/>
              </a:buClr>
              <a:buSzPts val="1100"/>
              <a:buFont typeface="Arial"/>
              <a:buNone/>
            </a:pPr>
            <a:r>
              <a:rPr lang="zh-TW" sz="1400">
                <a:solidFill>
                  <a:srgbClr val="000000"/>
                </a:solidFill>
                <a:latin typeface="Calibri"/>
                <a:ea typeface="Calibri"/>
                <a:cs typeface="Calibri"/>
                <a:sym typeface="Calibri"/>
              </a:rPr>
              <a:t>Multiple criteria</a:t>
            </a:r>
            <a:endParaRPr sz="1400">
              <a:solidFill>
                <a:srgbClr val="000000"/>
              </a:solidFill>
              <a:latin typeface="Calibri"/>
              <a:ea typeface="Calibri"/>
              <a:cs typeface="Calibri"/>
              <a:sym typeface="Calibri"/>
            </a:endParaRPr>
          </a:p>
          <a:p>
            <a:pPr indent="457200" lvl="0" marL="0" rtl="0" algn="l">
              <a:spcBef>
                <a:spcPts val="600"/>
              </a:spcBef>
              <a:spcAft>
                <a:spcPts val="0"/>
              </a:spcAft>
              <a:buClr>
                <a:schemeClr val="dk1"/>
              </a:buClr>
              <a:buSzPts val="1100"/>
              <a:buFont typeface="Arial"/>
              <a:buNone/>
            </a:pPr>
            <a:r>
              <a:rPr lang="zh-TW" sz="1400">
                <a:solidFill>
                  <a:srgbClr val="000000"/>
                </a:solidFill>
                <a:latin typeface="Calibri"/>
                <a:ea typeface="Calibri"/>
                <a:cs typeface="Calibri"/>
                <a:sym typeface="Calibri"/>
              </a:rPr>
              <a:t>• Multi-objectives: accuracy, novelty… (</a:t>
            </a:r>
            <a:r>
              <a:rPr lang="zh-TW" sz="1400">
                <a:solidFill>
                  <a:srgbClr val="000000"/>
                </a:solidFill>
              </a:rPr>
              <a:t>精準度、新奇度</a:t>
            </a:r>
            <a:r>
              <a:rPr lang="zh-TW" sz="1400">
                <a:solidFill>
                  <a:srgbClr val="000000"/>
                </a:solidFill>
                <a:latin typeface="Calibri"/>
                <a:ea typeface="Calibri"/>
                <a:cs typeface="Calibri"/>
                <a:sym typeface="Calibri"/>
              </a:rPr>
              <a:t>…)</a:t>
            </a:r>
            <a:endParaRPr sz="1400">
              <a:solidFill>
                <a:srgbClr val="000000"/>
              </a:solidFill>
              <a:latin typeface="Calibri"/>
              <a:ea typeface="Calibri"/>
              <a:cs typeface="Calibri"/>
              <a:sym typeface="Calibri"/>
            </a:endParaRPr>
          </a:p>
          <a:p>
            <a:pPr indent="0" lvl="0" marL="0" rtl="0" algn="l">
              <a:spcBef>
                <a:spcPts val="600"/>
              </a:spcBef>
              <a:spcAft>
                <a:spcPts val="1600"/>
              </a:spcAft>
              <a:buNone/>
            </a:pPr>
            <a:r>
              <a:t/>
            </a:r>
            <a:endParaRPr sz="1400">
              <a:solidFill>
                <a:srgbClr val="00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9"/>
          <p:cNvSpPr txBox="1"/>
          <p:nvPr>
            <p:ph type="title"/>
          </p:nvPr>
        </p:nvSpPr>
        <p:spPr>
          <a:xfrm>
            <a:off x="727650" y="5785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Q &amp; A</a:t>
            </a:r>
            <a:endParaRPr/>
          </a:p>
        </p:txBody>
      </p:sp>
      <p:sp>
        <p:nvSpPr>
          <p:cNvPr id="258" name="Google Shape;258;p39"/>
          <p:cNvSpPr txBox="1"/>
          <p:nvPr>
            <p:ph idx="1" type="body"/>
          </p:nvPr>
        </p:nvSpPr>
        <p:spPr>
          <a:xfrm>
            <a:off x="727650" y="1494225"/>
            <a:ext cx="7688700" cy="22611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Clr>
                <a:srgbClr val="000000"/>
              </a:buClr>
              <a:buSzPts val="2400"/>
              <a:buAutoNum type="arabicPeriod"/>
            </a:pPr>
            <a:r>
              <a:rPr lang="zh-TW" sz="2400">
                <a:solidFill>
                  <a:srgbClr val="000000"/>
                </a:solidFill>
              </a:rPr>
              <a:t>What is long tail distribution?</a:t>
            </a:r>
            <a:endParaRPr sz="2400">
              <a:solidFill>
                <a:srgbClr val="000000"/>
              </a:solidFill>
            </a:endParaRPr>
          </a:p>
          <a:p>
            <a:pPr indent="-381000" lvl="0" marL="457200" rtl="0" algn="l">
              <a:lnSpc>
                <a:spcPct val="150000"/>
              </a:lnSpc>
              <a:spcBef>
                <a:spcPts val="0"/>
              </a:spcBef>
              <a:spcAft>
                <a:spcPts val="0"/>
              </a:spcAft>
              <a:buClr>
                <a:srgbClr val="000000"/>
              </a:buClr>
              <a:buSzPts val="2400"/>
              <a:buAutoNum type="arabicPeriod"/>
            </a:pPr>
            <a:r>
              <a:rPr lang="zh-TW" sz="2400">
                <a:solidFill>
                  <a:srgbClr val="000000"/>
                </a:solidFill>
              </a:rPr>
              <a:t>What’s the challenges of CF and CBF?</a:t>
            </a:r>
            <a:endParaRPr sz="2400">
              <a:solidFill>
                <a:srgbClr val="000000"/>
              </a:solidFill>
            </a:endParaRPr>
          </a:p>
          <a:p>
            <a:pPr indent="-381000" lvl="0" marL="457200" rtl="0" algn="l">
              <a:lnSpc>
                <a:spcPct val="150000"/>
              </a:lnSpc>
              <a:spcBef>
                <a:spcPts val="0"/>
              </a:spcBef>
              <a:spcAft>
                <a:spcPts val="0"/>
              </a:spcAft>
              <a:buClr>
                <a:srgbClr val="000000"/>
              </a:buClr>
              <a:buSzPts val="2400"/>
              <a:buAutoNum type="arabicPeriod"/>
            </a:pPr>
            <a:r>
              <a:rPr lang="zh-TW" sz="2400">
                <a:solidFill>
                  <a:srgbClr val="000000"/>
                </a:solidFill>
              </a:rPr>
              <a:t>How to make data more complex?</a:t>
            </a:r>
            <a:endParaRPr sz="2400">
              <a:solidFill>
                <a:srgbClr val="00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0"/>
          <p:cNvSpPr txBox="1"/>
          <p:nvPr>
            <p:ph idx="1" type="body"/>
          </p:nvPr>
        </p:nvSpPr>
        <p:spPr>
          <a:xfrm>
            <a:off x="311700" y="22854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zh-TW" sz="3600">
                <a:solidFill>
                  <a:srgbClr val="000000"/>
                </a:solidFill>
              </a:rPr>
              <a:t>Finally, let’s talk about non-IIDness</a:t>
            </a:r>
            <a:endParaRPr sz="3600">
              <a:solidFill>
                <a:srgbClr val="00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1"/>
          <p:cNvSpPr txBox="1"/>
          <p:nvPr>
            <p:ph type="title"/>
          </p:nvPr>
        </p:nvSpPr>
        <p:spPr>
          <a:xfrm>
            <a:off x="727650" y="5859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Non-IIDness in Complex Data</a:t>
            </a:r>
            <a:endParaRPr/>
          </a:p>
        </p:txBody>
      </p:sp>
      <p:sp>
        <p:nvSpPr>
          <p:cNvPr id="270" name="Google Shape;270;p41"/>
          <p:cNvSpPr txBox="1"/>
          <p:nvPr>
            <p:ph idx="1" type="body"/>
          </p:nvPr>
        </p:nvSpPr>
        <p:spPr>
          <a:xfrm>
            <a:off x="727650" y="1353600"/>
            <a:ext cx="7688700" cy="3430500"/>
          </a:xfrm>
          <a:prstGeom prst="rect">
            <a:avLst/>
          </a:prstGeom>
        </p:spPr>
        <p:txBody>
          <a:bodyPr anchorCtr="0" anchor="t" bIns="91425" lIns="91425" spcFirstLastPara="1" rIns="91425" wrap="square" tIns="91425">
            <a:noAutofit/>
          </a:bodyPr>
          <a:lstStyle/>
          <a:p>
            <a:pPr indent="0" lvl="0" marL="0" rtl="0" algn="l">
              <a:spcBef>
                <a:spcPts val="1000"/>
              </a:spcBef>
              <a:spcAft>
                <a:spcPts val="0"/>
              </a:spcAft>
              <a:buClr>
                <a:schemeClr val="dk1"/>
              </a:buClr>
              <a:buSzPts val="1100"/>
              <a:buFont typeface="Arial"/>
              <a:buNone/>
            </a:pPr>
            <a:r>
              <a:rPr b="1" lang="zh-TW" sz="2400">
                <a:solidFill>
                  <a:srgbClr val="000000"/>
                </a:solidFill>
                <a:latin typeface="Calibri"/>
                <a:ea typeface="Calibri"/>
                <a:cs typeface="Calibri"/>
                <a:sym typeface="Calibri"/>
              </a:rPr>
              <a:t>Heterogeneity</a:t>
            </a:r>
            <a:r>
              <a:rPr lang="zh-TW" sz="2400">
                <a:solidFill>
                  <a:srgbClr val="000000"/>
                </a:solidFill>
                <a:latin typeface="Calibri"/>
                <a:ea typeface="Calibri"/>
                <a:cs typeface="Calibri"/>
                <a:sym typeface="Calibri"/>
              </a:rPr>
              <a:t>(</a:t>
            </a:r>
            <a:r>
              <a:rPr lang="zh-TW" sz="2400">
                <a:solidFill>
                  <a:srgbClr val="000000"/>
                </a:solidFill>
              </a:rPr>
              <a:t>異質性</a:t>
            </a:r>
            <a:r>
              <a:rPr lang="zh-TW" sz="2400">
                <a:solidFill>
                  <a:srgbClr val="000000"/>
                </a:solidFill>
                <a:latin typeface="Calibri"/>
                <a:ea typeface="Calibri"/>
                <a:cs typeface="Calibri"/>
                <a:sym typeface="Calibri"/>
              </a:rPr>
              <a:t>) :</a:t>
            </a:r>
            <a:endParaRPr sz="2400">
              <a:solidFill>
                <a:srgbClr val="000000"/>
              </a:solidFill>
              <a:latin typeface="Calibri"/>
              <a:ea typeface="Calibri"/>
              <a:cs typeface="Calibri"/>
              <a:sym typeface="Calibri"/>
            </a:endParaRPr>
          </a:p>
          <a:p>
            <a:pPr indent="0" lvl="0" marL="0" rtl="0" algn="l">
              <a:spcBef>
                <a:spcPts val="800"/>
              </a:spcBef>
              <a:spcAft>
                <a:spcPts val="0"/>
              </a:spcAft>
              <a:buClr>
                <a:schemeClr val="dk1"/>
              </a:buClr>
              <a:buSzPts val="1100"/>
              <a:buFont typeface="Arial"/>
              <a:buNone/>
            </a:pPr>
            <a:r>
              <a:rPr lang="zh-TW" sz="2400">
                <a:solidFill>
                  <a:srgbClr val="000000"/>
                </a:solidFill>
              </a:rPr>
              <a:t>1.</a:t>
            </a:r>
            <a:r>
              <a:rPr lang="zh-TW" sz="2400">
                <a:solidFill>
                  <a:srgbClr val="000000"/>
                </a:solidFill>
                <a:latin typeface="Calibri"/>
                <a:ea typeface="Calibri"/>
                <a:cs typeface="Calibri"/>
                <a:sym typeface="Calibri"/>
              </a:rPr>
              <a:t>Data types, attributes, sources, aspects, …</a:t>
            </a:r>
            <a:endParaRPr sz="2400">
              <a:solidFill>
                <a:srgbClr val="000000"/>
              </a:solidFill>
              <a:latin typeface="Calibri"/>
              <a:ea typeface="Calibri"/>
              <a:cs typeface="Calibri"/>
              <a:sym typeface="Calibri"/>
            </a:endParaRPr>
          </a:p>
          <a:p>
            <a:pPr indent="0" lvl="0" marL="0" rtl="0" algn="l">
              <a:spcBef>
                <a:spcPts val="800"/>
              </a:spcBef>
              <a:spcAft>
                <a:spcPts val="0"/>
              </a:spcAft>
              <a:buClr>
                <a:schemeClr val="dk1"/>
              </a:buClr>
              <a:buSzPts val="1100"/>
              <a:buFont typeface="Arial"/>
              <a:buNone/>
            </a:pPr>
            <a:r>
              <a:rPr lang="zh-TW" sz="2400">
                <a:solidFill>
                  <a:srgbClr val="000000"/>
                </a:solidFill>
              </a:rPr>
              <a:t>2.</a:t>
            </a:r>
            <a:r>
              <a:rPr lang="zh-TW" sz="2400">
                <a:solidFill>
                  <a:srgbClr val="000000"/>
                </a:solidFill>
                <a:latin typeface="Calibri"/>
                <a:ea typeface="Calibri"/>
                <a:cs typeface="Calibri"/>
                <a:sym typeface="Calibri"/>
              </a:rPr>
              <a:t>Formats, structures, distributions, relations, …</a:t>
            </a:r>
            <a:endParaRPr sz="2400">
              <a:solidFill>
                <a:srgbClr val="000000"/>
              </a:solidFill>
              <a:latin typeface="Calibri"/>
              <a:ea typeface="Calibri"/>
              <a:cs typeface="Calibri"/>
              <a:sym typeface="Calibri"/>
            </a:endParaRPr>
          </a:p>
          <a:p>
            <a:pPr indent="0" lvl="0" marL="0" rtl="0" algn="l">
              <a:spcBef>
                <a:spcPts val="800"/>
              </a:spcBef>
              <a:spcAft>
                <a:spcPts val="0"/>
              </a:spcAft>
              <a:buClr>
                <a:schemeClr val="dk1"/>
              </a:buClr>
              <a:buSzPts val="1100"/>
              <a:buFont typeface="Arial"/>
              <a:buNone/>
            </a:pPr>
            <a:r>
              <a:rPr lang="zh-TW" sz="2400">
                <a:solidFill>
                  <a:srgbClr val="000000"/>
                </a:solidFill>
              </a:rPr>
              <a:t>3.</a:t>
            </a:r>
            <a:r>
              <a:rPr lang="zh-TW" sz="2400">
                <a:solidFill>
                  <a:srgbClr val="000000"/>
                </a:solidFill>
                <a:latin typeface="Calibri"/>
                <a:ea typeface="Calibri"/>
                <a:cs typeface="Calibri"/>
                <a:sym typeface="Calibri"/>
              </a:rPr>
              <a:t>Learning outcomes </a:t>
            </a:r>
            <a:endParaRPr sz="2400">
              <a:solidFill>
                <a:srgbClr val="000000"/>
              </a:solidFill>
            </a:endParaRPr>
          </a:p>
          <a:p>
            <a:pPr indent="0" lvl="0" marL="0" rtl="0" algn="l">
              <a:spcBef>
                <a:spcPts val="600"/>
              </a:spcBef>
              <a:spcAft>
                <a:spcPts val="1600"/>
              </a:spcAft>
              <a:buNone/>
            </a:pPr>
            <a:r>
              <a:t/>
            </a:r>
            <a:endParaRPr sz="240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6000"/>
              <a:t>Overview of Non-IIDness RS</a:t>
            </a:r>
            <a:endParaRPr/>
          </a:p>
        </p:txBody>
      </p:sp>
      <p:sp>
        <p:nvSpPr>
          <p:cNvPr id="100" name="Google Shape;100;p15"/>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2"/>
          <p:cNvSpPr txBox="1"/>
          <p:nvPr>
            <p:ph type="title"/>
          </p:nvPr>
        </p:nvSpPr>
        <p:spPr>
          <a:xfrm>
            <a:off x="727650" y="6081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Non-IIDness in Complex Data</a:t>
            </a:r>
            <a:endParaRPr/>
          </a:p>
        </p:txBody>
      </p:sp>
      <p:sp>
        <p:nvSpPr>
          <p:cNvPr id="276" name="Google Shape;276;p42"/>
          <p:cNvSpPr txBox="1"/>
          <p:nvPr>
            <p:ph idx="1" type="body"/>
          </p:nvPr>
        </p:nvSpPr>
        <p:spPr>
          <a:xfrm>
            <a:off x="727650" y="1441200"/>
            <a:ext cx="7688700" cy="2261100"/>
          </a:xfrm>
          <a:prstGeom prst="rect">
            <a:avLst/>
          </a:prstGeom>
        </p:spPr>
        <p:txBody>
          <a:bodyPr anchorCtr="0" anchor="t" bIns="91425" lIns="91425" spcFirstLastPara="1" rIns="91425" wrap="square" tIns="91425">
            <a:noAutofit/>
          </a:bodyPr>
          <a:lstStyle/>
          <a:p>
            <a:pPr indent="0" lvl="0" marL="0" rtl="0" algn="l">
              <a:spcBef>
                <a:spcPts val="700"/>
              </a:spcBef>
              <a:spcAft>
                <a:spcPts val="0"/>
              </a:spcAft>
              <a:buClr>
                <a:schemeClr val="dk1"/>
              </a:buClr>
              <a:buSzPts val="1100"/>
              <a:buFont typeface="Arial"/>
              <a:buNone/>
            </a:pPr>
            <a:r>
              <a:rPr b="1" lang="zh-TW" sz="2400">
                <a:solidFill>
                  <a:srgbClr val="000000"/>
                </a:solidFill>
                <a:latin typeface="Calibri"/>
                <a:ea typeface="Calibri"/>
                <a:cs typeface="Calibri"/>
                <a:sym typeface="Calibri"/>
              </a:rPr>
              <a:t>Coupling relationships</a:t>
            </a:r>
            <a:r>
              <a:rPr lang="zh-TW" sz="2400">
                <a:solidFill>
                  <a:srgbClr val="000000"/>
                </a:solidFill>
                <a:latin typeface="Calibri"/>
                <a:ea typeface="Calibri"/>
                <a:cs typeface="Calibri"/>
                <a:sym typeface="Calibri"/>
              </a:rPr>
              <a:t> </a:t>
            </a:r>
            <a:r>
              <a:rPr lang="zh-TW" sz="2400">
                <a:solidFill>
                  <a:srgbClr val="000000"/>
                </a:solidFill>
              </a:rPr>
              <a:t>- </a:t>
            </a:r>
            <a:r>
              <a:rPr lang="zh-TW" sz="1800">
                <a:solidFill>
                  <a:srgbClr val="000000"/>
                </a:solidFill>
              </a:rPr>
              <a:t>之間存在一種相互作用、相互影響關係</a:t>
            </a:r>
            <a:endParaRPr sz="1800">
              <a:solidFill>
                <a:srgbClr val="000000"/>
              </a:solidFill>
              <a:latin typeface="Calibri"/>
              <a:ea typeface="Calibri"/>
              <a:cs typeface="Calibri"/>
              <a:sym typeface="Calibri"/>
            </a:endParaRPr>
          </a:p>
          <a:p>
            <a:pPr indent="0" lvl="0" marL="0" rtl="0" algn="l">
              <a:spcBef>
                <a:spcPts val="700"/>
              </a:spcBef>
              <a:spcAft>
                <a:spcPts val="0"/>
              </a:spcAft>
              <a:buClr>
                <a:schemeClr val="dk1"/>
              </a:buClr>
              <a:buSzPts val="1100"/>
              <a:buFont typeface="Arial"/>
              <a:buNone/>
            </a:pPr>
            <a:r>
              <a:rPr lang="zh-TW" sz="2400">
                <a:solidFill>
                  <a:srgbClr val="000000"/>
                </a:solidFill>
              </a:rPr>
              <a:t>1.</a:t>
            </a:r>
            <a:r>
              <a:rPr lang="zh-TW" sz="2400">
                <a:solidFill>
                  <a:srgbClr val="000000"/>
                </a:solidFill>
                <a:latin typeface="Calibri"/>
                <a:ea typeface="Calibri"/>
                <a:cs typeface="Calibri"/>
                <a:sym typeface="Calibri"/>
              </a:rPr>
              <a:t>Within and between values, attributes, objects, sources, aspects, …</a:t>
            </a:r>
            <a:endParaRPr sz="2400">
              <a:solidFill>
                <a:srgbClr val="000000"/>
              </a:solidFill>
            </a:endParaRPr>
          </a:p>
          <a:p>
            <a:pPr indent="0" lvl="0" marL="0" rtl="0" algn="l">
              <a:spcBef>
                <a:spcPts val="700"/>
              </a:spcBef>
              <a:spcAft>
                <a:spcPts val="600"/>
              </a:spcAft>
              <a:buClr>
                <a:schemeClr val="dk1"/>
              </a:buClr>
              <a:buSzPts val="1100"/>
              <a:buFont typeface="Arial"/>
              <a:buNone/>
            </a:pPr>
            <a:r>
              <a:rPr lang="zh-TW" sz="2400">
                <a:solidFill>
                  <a:srgbClr val="000000"/>
                </a:solidFill>
              </a:rPr>
              <a:t>2.</a:t>
            </a:r>
            <a:r>
              <a:rPr lang="zh-TW" sz="2400">
                <a:solidFill>
                  <a:srgbClr val="000000"/>
                </a:solidFill>
                <a:latin typeface="Calibri"/>
                <a:ea typeface="Calibri"/>
                <a:cs typeface="Calibri"/>
                <a:sym typeface="Calibri"/>
              </a:rPr>
              <a:t>Structures, distributions, relations, … </a:t>
            </a:r>
            <a:r>
              <a:rPr lang="zh-TW" sz="2400">
                <a:solidFill>
                  <a:srgbClr val="000000"/>
                </a:solidFill>
              </a:rPr>
              <a:t>3.</a:t>
            </a:r>
            <a:r>
              <a:rPr lang="zh-TW" sz="2400">
                <a:solidFill>
                  <a:srgbClr val="000000"/>
                </a:solidFill>
                <a:latin typeface="Calibri"/>
                <a:ea typeface="Calibri"/>
                <a:cs typeface="Calibri"/>
                <a:sym typeface="Calibri"/>
              </a:rPr>
              <a:t>Methods, models, …</a:t>
            </a:r>
            <a:r>
              <a:rPr lang="zh-TW" sz="2400">
                <a:solidFill>
                  <a:srgbClr val="000000"/>
                </a:solidFill>
                <a:latin typeface="Calibri"/>
                <a:ea typeface="Calibri"/>
                <a:cs typeface="Calibri"/>
                <a:sym typeface="Calibri"/>
              </a:rPr>
              <a:t> </a:t>
            </a:r>
            <a:r>
              <a:rPr lang="zh-TW" sz="2400">
                <a:solidFill>
                  <a:srgbClr val="000000"/>
                </a:solidFill>
              </a:rPr>
              <a:t>4.</a:t>
            </a:r>
            <a:r>
              <a:rPr lang="zh-TW" sz="2400">
                <a:solidFill>
                  <a:srgbClr val="000000"/>
                </a:solidFill>
                <a:latin typeface="Calibri"/>
                <a:ea typeface="Calibri"/>
                <a:cs typeface="Calibri"/>
                <a:sym typeface="Calibri"/>
              </a:rPr>
              <a:t>Outcomes, impact, … </a:t>
            </a:r>
            <a:endParaRPr sz="2400">
              <a:solidFill>
                <a:srgbClr val="00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 systematic View of Recommendation</a:t>
            </a:r>
            <a:endParaRPr/>
          </a:p>
        </p:txBody>
      </p:sp>
      <p:sp>
        <p:nvSpPr>
          <p:cNvPr id="282" name="Google Shape;282;p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3" name="Google Shape;283;p43"/>
          <p:cNvPicPr preferRelativeResize="0"/>
          <p:nvPr/>
        </p:nvPicPr>
        <p:blipFill>
          <a:blip r:embed="rId3">
            <a:alphaModFix/>
          </a:blip>
          <a:stretch>
            <a:fillRect/>
          </a:stretch>
        </p:blipFill>
        <p:spPr>
          <a:xfrm>
            <a:off x="710850" y="1152475"/>
            <a:ext cx="7722300" cy="3861150"/>
          </a:xfrm>
          <a:prstGeom prst="rect">
            <a:avLst/>
          </a:prstGeom>
          <a:noFill/>
          <a:ln>
            <a:noFill/>
          </a:ln>
        </p:spPr>
      </p:pic>
      <p:pic>
        <p:nvPicPr>
          <p:cNvPr id="284" name="Google Shape;284;p43"/>
          <p:cNvPicPr preferRelativeResize="0"/>
          <p:nvPr/>
        </p:nvPicPr>
        <p:blipFill>
          <a:blip r:embed="rId4">
            <a:alphaModFix/>
          </a:blip>
          <a:stretch>
            <a:fillRect/>
          </a:stretch>
        </p:blipFill>
        <p:spPr>
          <a:xfrm>
            <a:off x="7831550" y="4159975"/>
            <a:ext cx="853650" cy="853650"/>
          </a:xfrm>
          <a:prstGeom prst="rect">
            <a:avLst/>
          </a:prstGeom>
          <a:noFill/>
          <a:ln>
            <a:noFill/>
          </a:ln>
        </p:spPr>
      </p:pic>
      <p:pic>
        <p:nvPicPr>
          <p:cNvPr id="285" name="Google Shape;285;p43"/>
          <p:cNvPicPr preferRelativeResize="0"/>
          <p:nvPr/>
        </p:nvPicPr>
        <p:blipFill>
          <a:blip r:embed="rId5">
            <a:alphaModFix/>
          </a:blip>
          <a:stretch>
            <a:fillRect/>
          </a:stretch>
        </p:blipFill>
        <p:spPr>
          <a:xfrm>
            <a:off x="420338" y="4077200"/>
            <a:ext cx="1019175" cy="1019175"/>
          </a:xfrm>
          <a:prstGeom prst="rect">
            <a:avLst/>
          </a:prstGeom>
          <a:noFill/>
          <a:ln>
            <a:noFill/>
          </a:ln>
        </p:spPr>
      </p:pic>
      <p:pic>
        <p:nvPicPr>
          <p:cNvPr id="286" name="Google Shape;286;p43"/>
          <p:cNvPicPr preferRelativeResize="0"/>
          <p:nvPr/>
        </p:nvPicPr>
        <p:blipFill>
          <a:blip r:embed="rId6">
            <a:alphaModFix/>
          </a:blip>
          <a:stretch>
            <a:fillRect/>
          </a:stretch>
        </p:blipFill>
        <p:spPr>
          <a:xfrm>
            <a:off x="7748775" y="1017713"/>
            <a:ext cx="1019175" cy="1019175"/>
          </a:xfrm>
          <a:prstGeom prst="rect">
            <a:avLst/>
          </a:prstGeom>
          <a:noFill/>
          <a:ln>
            <a:noFill/>
          </a:ln>
        </p:spPr>
      </p:pic>
      <p:pic>
        <p:nvPicPr>
          <p:cNvPr id="287" name="Google Shape;287;p43"/>
          <p:cNvPicPr preferRelativeResize="0"/>
          <p:nvPr/>
        </p:nvPicPr>
        <p:blipFill>
          <a:blip r:embed="rId7">
            <a:alphaModFix/>
          </a:blip>
          <a:stretch>
            <a:fillRect/>
          </a:stretch>
        </p:blipFill>
        <p:spPr>
          <a:xfrm>
            <a:off x="4691900" y="2574325"/>
            <a:ext cx="572700" cy="572700"/>
          </a:xfrm>
          <a:prstGeom prst="rect">
            <a:avLst/>
          </a:prstGeom>
          <a:noFill/>
          <a:ln>
            <a:noFill/>
          </a:ln>
        </p:spPr>
      </p:pic>
      <p:sp>
        <p:nvSpPr>
          <p:cNvPr id="288" name="Google Shape;288;p43"/>
          <p:cNvSpPr txBox="1"/>
          <p:nvPr/>
        </p:nvSpPr>
        <p:spPr>
          <a:xfrm>
            <a:off x="4572000" y="2432475"/>
            <a:ext cx="6864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800">
                <a:solidFill>
                  <a:srgbClr val="4A86E8"/>
                </a:solidFill>
              </a:rPr>
              <a:t>3rd</a:t>
            </a:r>
            <a:endParaRPr sz="1800">
              <a:solidFill>
                <a:srgbClr val="4A86E8"/>
              </a:solidFill>
            </a:endParaRPr>
          </a:p>
        </p:txBody>
      </p:sp>
      <p:pic>
        <p:nvPicPr>
          <p:cNvPr id="289" name="Google Shape;289;p43"/>
          <p:cNvPicPr preferRelativeResize="0"/>
          <p:nvPr/>
        </p:nvPicPr>
        <p:blipFill>
          <a:blip r:embed="rId8">
            <a:alphaModFix/>
          </a:blip>
          <a:stretch>
            <a:fillRect/>
          </a:stretch>
        </p:blipFill>
        <p:spPr>
          <a:xfrm>
            <a:off x="420338" y="1017713"/>
            <a:ext cx="1019175" cy="10191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4"/>
          <p:cNvSpPr txBox="1"/>
          <p:nvPr>
            <p:ph type="title"/>
          </p:nvPr>
        </p:nvSpPr>
        <p:spPr>
          <a:xfrm>
            <a:off x="729450" y="572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Modeling Non-IIDness for Advanced RS</a:t>
            </a:r>
            <a:endParaRPr/>
          </a:p>
        </p:txBody>
      </p:sp>
      <p:sp>
        <p:nvSpPr>
          <p:cNvPr id="295" name="Google Shape;295;p44"/>
          <p:cNvSpPr txBox="1"/>
          <p:nvPr>
            <p:ph idx="1" type="body"/>
          </p:nvPr>
        </p:nvSpPr>
        <p:spPr>
          <a:xfrm>
            <a:off x="729450" y="1470600"/>
            <a:ext cx="8323500" cy="3177900"/>
          </a:xfrm>
          <a:prstGeom prst="rect">
            <a:avLst/>
          </a:prstGeom>
        </p:spPr>
        <p:txBody>
          <a:bodyPr anchorCtr="0" anchor="t" bIns="91425" lIns="91425" spcFirstLastPara="1" rIns="91425" wrap="square" tIns="91425">
            <a:noAutofit/>
          </a:bodyPr>
          <a:lstStyle/>
          <a:p>
            <a:pPr indent="0" lvl="0" marL="0" rtl="0" algn="l">
              <a:spcBef>
                <a:spcPts val="700"/>
              </a:spcBef>
              <a:spcAft>
                <a:spcPts val="0"/>
              </a:spcAft>
              <a:buClr>
                <a:schemeClr val="dk1"/>
              </a:buClr>
              <a:buSzPts val="1100"/>
              <a:buFont typeface="Arial"/>
              <a:buNone/>
            </a:pPr>
            <a:r>
              <a:rPr lang="zh-TW" sz="2400">
                <a:solidFill>
                  <a:srgbClr val="000000"/>
                </a:solidFill>
                <a:latin typeface="Calibri"/>
                <a:ea typeface="Calibri"/>
                <a:cs typeface="Calibri"/>
                <a:sym typeface="Calibri"/>
              </a:rPr>
              <a:t>Heterogeneity modeling (</a:t>
            </a:r>
            <a:r>
              <a:rPr lang="zh-TW" sz="2400">
                <a:solidFill>
                  <a:srgbClr val="000000"/>
                </a:solidFill>
              </a:rPr>
              <a:t>異質性模型建立</a:t>
            </a:r>
            <a:r>
              <a:rPr lang="zh-TW" sz="2400">
                <a:solidFill>
                  <a:srgbClr val="000000"/>
                </a:solidFill>
                <a:latin typeface="Calibri"/>
                <a:ea typeface="Calibri"/>
                <a:cs typeface="Calibri"/>
                <a:sym typeface="Calibri"/>
              </a:rPr>
              <a:t>):</a:t>
            </a:r>
            <a:endParaRPr sz="2400">
              <a:solidFill>
                <a:srgbClr val="000000"/>
              </a:solidFill>
              <a:latin typeface="Calibri"/>
              <a:ea typeface="Calibri"/>
              <a:cs typeface="Calibri"/>
              <a:sym typeface="Calibri"/>
            </a:endParaRPr>
          </a:p>
          <a:p>
            <a:pPr indent="-368300" lvl="0" marL="457200" rtl="0" algn="l">
              <a:spcBef>
                <a:spcPts val="700"/>
              </a:spcBef>
              <a:spcAft>
                <a:spcPts val="0"/>
              </a:spcAft>
              <a:buClr>
                <a:srgbClr val="000000"/>
              </a:buClr>
              <a:buSzPts val="2200"/>
              <a:buFont typeface="Calibri"/>
              <a:buAutoNum type="arabicPeriod"/>
            </a:pPr>
            <a:r>
              <a:rPr lang="zh-TW" sz="2200">
                <a:solidFill>
                  <a:srgbClr val="000000"/>
                </a:solidFill>
                <a:latin typeface="Calibri"/>
                <a:ea typeface="Calibri"/>
                <a:cs typeface="Calibri"/>
                <a:sym typeface="Calibri"/>
              </a:rPr>
              <a:t>The heterogeneity over users social RS, group-based RS</a:t>
            </a:r>
            <a:endParaRPr sz="2200">
              <a:solidFill>
                <a:srgbClr val="000000"/>
              </a:solidFill>
              <a:latin typeface="Calibri"/>
              <a:ea typeface="Calibri"/>
              <a:cs typeface="Calibri"/>
              <a:sym typeface="Calibri"/>
            </a:endParaRPr>
          </a:p>
          <a:p>
            <a:pPr indent="-368300" lvl="0" marL="457200" rtl="0" algn="l">
              <a:spcBef>
                <a:spcPts val="0"/>
              </a:spcBef>
              <a:spcAft>
                <a:spcPts val="0"/>
              </a:spcAft>
              <a:buClr>
                <a:srgbClr val="000000"/>
              </a:buClr>
              <a:buSzPts val="2200"/>
              <a:buFont typeface="Calibri"/>
              <a:buAutoNum type="arabicPeriod"/>
            </a:pPr>
            <a:r>
              <a:rPr lang="zh-TW" sz="2200">
                <a:solidFill>
                  <a:srgbClr val="000000"/>
                </a:solidFill>
                <a:latin typeface="Calibri"/>
                <a:ea typeface="Calibri"/>
                <a:cs typeface="Calibri"/>
                <a:sym typeface="Calibri"/>
              </a:rPr>
              <a:t>The heterogeneity over items cross-domain RS, multi-modal RS</a:t>
            </a:r>
            <a:endParaRPr sz="2200">
              <a:solidFill>
                <a:srgbClr val="000000"/>
              </a:solidFill>
              <a:latin typeface="Calibri"/>
              <a:ea typeface="Calibri"/>
              <a:cs typeface="Calibri"/>
              <a:sym typeface="Calibri"/>
            </a:endParaRPr>
          </a:p>
          <a:p>
            <a:pPr indent="0" lvl="0" marL="0" rtl="0" algn="l">
              <a:spcBef>
                <a:spcPts val="700"/>
              </a:spcBef>
              <a:spcAft>
                <a:spcPts val="0"/>
              </a:spcAft>
              <a:buClr>
                <a:schemeClr val="dk1"/>
              </a:buClr>
              <a:buSzPts val="1100"/>
              <a:buFont typeface="Arial"/>
              <a:buNone/>
            </a:pPr>
            <a:r>
              <a:rPr lang="zh-TW" sz="2400">
                <a:solidFill>
                  <a:srgbClr val="000000"/>
                </a:solidFill>
                <a:latin typeface="Calibri"/>
                <a:ea typeface="Calibri"/>
                <a:cs typeface="Calibri"/>
                <a:sym typeface="Calibri"/>
              </a:rPr>
              <a:t>Coupling modeling (</a:t>
            </a:r>
            <a:r>
              <a:rPr lang="zh-TW" sz="2400">
                <a:solidFill>
                  <a:srgbClr val="000000"/>
                </a:solidFill>
              </a:rPr>
              <a:t>耦合關係模型建立</a:t>
            </a:r>
            <a:r>
              <a:rPr lang="zh-TW" sz="2400">
                <a:solidFill>
                  <a:srgbClr val="000000"/>
                </a:solidFill>
                <a:latin typeface="Calibri"/>
                <a:ea typeface="Calibri"/>
                <a:cs typeface="Calibri"/>
                <a:sym typeface="Calibri"/>
              </a:rPr>
              <a:t>):</a:t>
            </a:r>
            <a:endParaRPr sz="2400">
              <a:solidFill>
                <a:srgbClr val="000000"/>
              </a:solidFill>
              <a:latin typeface="Calibri"/>
              <a:ea typeface="Calibri"/>
              <a:cs typeface="Calibri"/>
              <a:sym typeface="Calibri"/>
            </a:endParaRPr>
          </a:p>
          <a:p>
            <a:pPr indent="-368300" lvl="0" marL="457200" rtl="0" algn="l">
              <a:spcBef>
                <a:spcPts val="700"/>
              </a:spcBef>
              <a:spcAft>
                <a:spcPts val="0"/>
              </a:spcAft>
              <a:buClr>
                <a:srgbClr val="000000"/>
              </a:buClr>
              <a:buSzPts val="2200"/>
              <a:buFont typeface="Calibri"/>
              <a:buAutoNum type="arabicPeriod"/>
            </a:pPr>
            <a:r>
              <a:rPr lang="zh-TW" sz="2200">
                <a:solidFill>
                  <a:srgbClr val="000000"/>
                </a:solidFill>
                <a:latin typeface="Calibri"/>
                <a:ea typeface="Calibri"/>
                <a:cs typeface="Calibri"/>
                <a:sym typeface="Calibri"/>
              </a:rPr>
              <a:t>The coupling between users social RS, group-based RS</a:t>
            </a:r>
            <a:endParaRPr sz="2200">
              <a:solidFill>
                <a:srgbClr val="000000"/>
              </a:solidFill>
              <a:latin typeface="Calibri"/>
              <a:ea typeface="Calibri"/>
              <a:cs typeface="Calibri"/>
              <a:sym typeface="Calibri"/>
            </a:endParaRPr>
          </a:p>
          <a:p>
            <a:pPr indent="0" lvl="0" marL="0" rtl="0" algn="l">
              <a:spcBef>
                <a:spcPts val="600"/>
              </a:spcBef>
              <a:spcAft>
                <a:spcPts val="1600"/>
              </a:spcAft>
              <a:buNone/>
            </a:pPr>
            <a:r>
              <a:rPr lang="zh-TW" sz="2400">
                <a:solidFill>
                  <a:srgbClr val="000000"/>
                </a:solidFill>
                <a:latin typeface="Calibri"/>
                <a:ea typeface="Calibri"/>
                <a:cs typeface="Calibri"/>
                <a:sym typeface="Calibri"/>
              </a:rPr>
              <a:t>The coupling between items session-based RS, cross-domain RS </a:t>
            </a:r>
            <a:endParaRPr sz="2400">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Modeling the Non-IIDness in RS</a:t>
            </a:r>
            <a:endParaRPr/>
          </a:p>
        </p:txBody>
      </p:sp>
      <p:sp>
        <p:nvSpPr>
          <p:cNvPr id="301" name="Google Shape;301;p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2" name="Google Shape;302;p45"/>
          <p:cNvPicPr preferRelativeResize="0"/>
          <p:nvPr/>
        </p:nvPicPr>
        <p:blipFill>
          <a:blip r:embed="rId3">
            <a:alphaModFix/>
          </a:blip>
          <a:stretch>
            <a:fillRect/>
          </a:stretch>
        </p:blipFill>
        <p:spPr>
          <a:xfrm>
            <a:off x="0" y="1405895"/>
            <a:ext cx="9144000" cy="373761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6"/>
          <p:cNvSpPr txBox="1"/>
          <p:nvPr>
            <p:ph type="title"/>
          </p:nvPr>
        </p:nvSpPr>
        <p:spPr>
          <a:xfrm>
            <a:off x="727650" y="572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Non-IIDness RS covered in this tutorial</a:t>
            </a:r>
            <a:endParaRPr/>
          </a:p>
        </p:txBody>
      </p:sp>
      <p:sp>
        <p:nvSpPr>
          <p:cNvPr id="308" name="Google Shape;308;p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9" name="Google Shape;309;p46"/>
          <p:cNvPicPr preferRelativeResize="0"/>
          <p:nvPr/>
        </p:nvPicPr>
        <p:blipFill>
          <a:blip r:embed="rId3">
            <a:alphaModFix/>
          </a:blip>
          <a:stretch>
            <a:fillRect/>
          </a:stretch>
        </p:blipFill>
        <p:spPr>
          <a:xfrm>
            <a:off x="0" y="1364199"/>
            <a:ext cx="9143999" cy="339830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7"/>
          <p:cNvSpPr txBox="1"/>
          <p:nvPr>
            <p:ph type="title"/>
          </p:nvPr>
        </p:nvSpPr>
        <p:spPr>
          <a:xfrm>
            <a:off x="727650" y="572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Q &amp; A</a:t>
            </a:r>
            <a:endParaRPr/>
          </a:p>
        </p:txBody>
      </p:sp>
      <p:sp>
        <p:nvSpPr>
          <p:cNvPr id="315" name="Google Shape;315;p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400">
                <a:solidFill>
                  <a:srgbClr val="000000"/>
                </a:solidFill>
              </a:rPr>
              <a:t>Non-IIDness </a:t>
            </a:r>
            <a:r>
              <a:rPr lang="zh-TW" sz="2400">
                <a:solidFill>
                  <a:srgbClr val="000000"/>
                </a:solidFill>
              </a:rPr>
              <a:t>有什麼特色?</a:t>
            </a:r>
            <a:endParaRPr sz="2400">
              <a:solidFill>
                <a:srgbClr val="000000"/>
              </a:solidFill>
            </a:endParaRPr>
          </a:p>
          <a:p>
            <a:pPr indent="0" lvl="0" marL="457200" rtl="0" algn="l">
              <a:spcBef>
                <a:spcPts val="1600"/>
              </a:spcBef>
              <a:spcAft>
                <a:spcPts val="1600"/>
              </a:spcAft>
              <a:buNone/>
            </a:pPr>
            <a:r>
              <a:t/>
            </a:r>
            <a:endParaRPr sz="2400">
              <a:solidFill>
                <a:srgbClr val="00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8"/>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5400">
                <a:latin typeface="Arial"/>
                <a:ea typeface="Arial"/>
                <a:cs typeface="Arial"/>
                <a:sym typeface="Arial"/>
              </a:rPr>
              <a:t>Data representation in RSs with ML approach</a:t>
            </a:r>
            <a:endParaRPr sz="5400">
              <a:latin typeface="Arial"/>
              <a:ea typeface="Arial"/>
              <a:cs typeface="Arial"/>
              <a:sym typeface="Arial"/>
            </a:endParaRPr>
          </a:p>
        </p:txBody>
      </p:sp>
      <p:sp>
        <p:nvSpPr>
          <p:cNvPr id="321" name="Google Shape;321;p48"/>
          <p:cNvSpPr txBox="1"/>
          <p:nvPr>
            <p:ph idx="1" type="subTitle"/>
          </p:nvPr>
        </p:nvSpPr>
        <p:spPr>
          <a:xfrm>
            <a:off x="311700" y="2946200"/>
            <a:ext cx="85206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p49"/>
          <p:cNvPicPr preferRelativeResize="0"/>
          <p:nvPr/>
        </p:nvPicPr>
        <p:blipFill>
          <a:blip r:embed="rId3">
            <a:alphaModFix/>
          </a:blip>
          <a:stretch>
            <a:fillRect/>
          </a:stretch>
        </p:blipFill>
        <p:spPr>
          <a:xfrm>
            <a:off x="152400" y="992850"/>
            <a:ext cx="8839204" cy="3982302"/>
          </a:xfrm>
          <a:prstGeom prst="rect">
            <a:avLst/>
          </a:prstGeom>
          <a:noFill/>
          <a:ln>
            <a:noFill/>
          </a:ln>
        </p:spPr>
      </p:pic>
      <p:sp>
        <p:nvSpPr>
          <p:cNvPr id="327" name="Google Shape;327;p49"/>
          <p:cNvSpPr txBox="1"/>
          <p:nvPr>
            <p:ph type="title"/>
          </p:nvPr>
        </p:nvSpPr>
        <p:spPr>
          <a:xfrm>
            <a:off x="548700" y="3470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sz="2400">
                <a:latin typeface="Microsoft JhengHei"/>
                <a:ea typeface="Microsoft JhengHei"/>
                <a:cs typeface="Microsoft JhengHei"/>
                <a:sym typeface="Microsoft JhengHei"/>
              </a:rPr>
              <a:t>Machine Learning Methods Dominate RS Competitions</a:t>
            </a:r>
            <a:endParaRPr sz="2400">
              <a:latin typeface="Microsoft JhengHei"/>
              <a:ea typeface="Microsoft JhengHei"/>
              <a:cs typeface="Microsoft JhengHei"/>
              <a:sym typeface="Microsoft JhengHei"/>
            </a:endParaRPr>
          </a:p>
          <a:p>
            <a:pPr indent="0" lvl="0" marL="0" rtl="0" algn="l">
              <a:spcBef>
                <a:spcPts val="0"/>
              </a:spcBef>
              <a:spcAft>
                <a:spcPts val="0"/>
              </a:spcAft>
              <a:buNone/>
            </a:pPr>
            <a:r>
              <a:t/>
            </a:r>
            <a:endParaRPr sz="2400">
              <a:latin typeface="Microsoft JhengHei"/>
              <a:ea typeface="Microsoft JhengHei"/>
              <a:cs typeface="Microsoft JhengHei"/>
              <a:sym typeface="Microsoft JhengHe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0"/>
          <p:cNvSpPr txBox="1"/>
          <p:nvPr/>
        </p:nvSpPr>
        <p:spPr>
          <a:xfrm>
            <a:off x="825575" y="527925"/>
            <a:ext cx="1923300" cy="6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2400">
                <a:latin typeface="Microsoft JhengHei"/>
                <a:ea typeface="Microsoft JhengHei"/>
                <a:cs typeface="Microsoft JhengHei"/>
                <a:sym typeface="Microsoft JhengHei"/>
              </a:rPr>
              <a:t>ML的Data</a:t>
            </a:r>
            <a:endParaRPr b="1" sz="2400">
              <a:latin typeface="Microsoft JhengHei"/>
              <a:ea typeface="Microsoft JhengHei"/>
              <a:cs typeface="Microsoft JhengHei"/>
              <a:sym typeface="Microsoft JhengHei"/>
            </a:endParaRPr>
          </a:p>
        </p:txBody>
      </p:sp>
      <p:sp>
        <p:nvSpPr>
          <p:cNvPr id="333" name="Google Shape;333;p50"/>
          <p:cNvSpPr txBox="1"/>
          <p:nvPr/>
        </p:nvSpPr>
        <p:spPr>
          <a:xfrm>
            <a:off x="6065475" y="527925"/>
            <a:ext cx="1959900" cy="6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2400">
                <a:latin typeface="Microsoft JhengHei"/>
                <a:ea typeface="Microsoft JhengHei"/>
                <a:cs typeface="Microsoft JhengHei"/>
                <a:sym typeface="Microsoft JhengHei"/>
              </a:rPr>
              <a:t>RS的Data</a:t>
            </a:r>
            <a:endParaRPr b="1" sz="2400">
              <a:latin typeface="Microsoft JhengHei"/>
              <a:ea typeface="Microsoft JhengHei"/>
              <a:cs typeface="Microsoft JhengHei"/>
              <a:sym typeface="Microsoft JhengHei"/>
            </a:endParaRPr>
          </a:p>
        </p:txBody>
      </p:sp>
      <p:sp>
        <p:nvSpPr>
          <p:cNvPr id="334" name="Google Shape;334;p50"/>
          <p:cNvSpPr txBox="1"/>
          <p:nvPr/>
        </p:nvSpPr>
        <p:spPr>
          <a:xfrm>
            <a:off x="649950" y="131827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a:solidFill>
                  <a:schemeClr val="dk1"/>
                </a:solidFill>
                <a:latin typeface="Microsoft JhengHei"/>
                <a:ea typeface="Microsoft JhengHei"/>
                <a:cs typeface="Microsoft JhengHei"/>
                <a:sym typeface="Microsoft JhengHei"/>
              </a:rPr>
              <a:t>Attributes(屬性)</a:t>
            </a:r>
            <a:endParaRPr b="1">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t/>
            </a:r>
            <a:endParaRPr b="1">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t/>
            </a:r>
            <a:endParaRPr b="1">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t/>
            </a:r>
            <a:endParaRPr b="1">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t/>
            </a:r>
            <a:endParaRPr b="1">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rPr b="1" lang="zh-TW">
                <a:solidFill>
                  <a:schemeClr val="dk1"/>
                </a:solidFill>
                <a:latin typeface="Microsoft JhengHei"/>
                <a:ea typeface="Microsoft JhengHei"/>
                <a:cs typeface="Microsoft JhengHei"/>
                <a:sym typeface="Microsoft JhengHei"/>
              </a:rPr>
              <a:t>Labels(預測值)</a:t>
            </a:r>
            <a:endParaRPr b="1">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t/>
            </a:r>
            <a:endParaRPr b="1">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t/>
            </a:r>
            <a:endParaRPr b="1">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t/>
            </a:r>
            <a:endParaRPr b="1">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t/>
            </a:r>
            <a:endParaRPr b="1">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t/>
            </a:r>
            <a:endParaRPr b="1">
              <a:solidFill>
                <a:schemeClr val="dk1"/>
              </a:solidFill>
              <a:latin typeface="Microsoft JhengHei"/>
              <a:ea typeface="Microsoft JhengHei"/>
              <a:cs typeface="Microsoft JhengHei"/>
              <a:sym typeface="Microsoft JhengHei"/>
            </a:endParaRPr>
          </a:p>
          <a:p>
            <a:pPr indent="0" lvl="0" marL="0" rtl="0" algn="l">
              <a:lnSpc>
                <a:spcPct val="115000"/>
              </a:lnSpc>
              <a:spcBef>
                <a:spcPts val="0"/>
              </a:spcBef>
              <a:spcAft>
                <a:spcPts val="0"/>
              </a:spcAft>
              <a:buNone/>
            </a:pPr>
            <a:r>
              <a:rPr b="1" lang="zh-TW">
                <a:solidFill>
                  <a:schemeClr val="dk1"/>
                </a:solidFill>
                <a:latin typeface="Microsoft JhengHei"/>
                <a:ea typeface="Microsoft JhengHei"/>
                <a:cs typeface="Microsoft JhengHei"/>
                <a:sym typeface="Microsoft JhengHei"/>
              </a:rPr>
              <a:t>Images, Videos</a:t>
            </a:r>
            <a:endParaRPr b="1">
              <a:solidFill>
                <a:schemeClr val="dk1"/>
              </a:solidFill>
              <a:latin typeface="Microsoft JhengHei"/>
              <a:ea typeface="Microsoft JhengHei"/>
              <a:cs typeface="Microsoft JhengHei"/>
              <a:sym typeface="Microsoft JhengHei"/>
            </a:endParaRPr>
          </a:p>
          <a:p>
            <a:pPr indent="0" lvl="0" marL="0" rtl="0" algn="l">
              <a:lnSpc>
                <a:spcPct val="115000"/>
              </a:lnSpc>
              <a:spcBef>
                <a:spcPts val="0"/>
              </a:spcBef>
              <a:spcAft>
                <a:spcPts val="0"/>
              </a:spcAft>
              <a:buNone/>
            </a:pPr>
            <a:r>
              <a:rPr b="1" lang="zh-TW">
                <a:solidFill>
                  <a:schemeClr val="dk1"/>
                </a:solidFill>
                <a:latin typeface="Microsoft JhengHei"/>
                <a:ea typeface="Microsoft JhengHei"/>
                <a:cs typeface="Microsoft JhengHei"/>
                <a:sym typeface="Microsoft JhengHei"/>
              </a:rPr>
              <a:t>(圖像、影片)</a:t>
            </a:r>
            <a:endParaRPr b="1">
              <a:solidFill>
                <a:schemeClr val="dk1"/>
              </a:solidFill>
              <a:latin typeface="Microsoft JhengHei"/>
              <a:ea typeface="Microsoft JhengHei"/>
              <a:cs typeface="Microsoft JhengHei"/>
              <a:sym typeface="Microsoft JhengHei"/>
            </a:endParaRPr>
          </a:p>
          <a:p>
            <a:pPr indent="0" lvl="0" marL="0" rtl="0" algn="l">
              <a:lnSpc>
                <a:spcPct val="115000"/>
              </a:lnSpc>
              <a:spcBef>
                <a:spcPts val="0"/>
              </a:spcBef>
              <a:spcAft>
                <a:spcPts val="0"/>
              </a:spcAft>
              <a:buNone/>
            </a:pPr>
            <a:r>
              <a:t/>
            </a:r>
            <a:endParaRPr b="1">
              <a:solidFill>
                <a:schemeClr val="dk1"/>
              </a:solidFill>
              <a:latin typeface="Microsoft JhengHei"/>
              <a:ea typeface="Microsoft JhengHei"/>
              <a:cs typeface="Microsoft JhengHei"/>
              <a:sym typeface="Microsoft JhengHei"/>
            </a:endParaRPr>
          </a:p>
          <a:p>
            <a:pPr indent="0" lvl="0" marL="0" rtl="0" algn="l">
              <a:lnSpc>
                <a:spcPct val="115000"/>
              </a:lnSpc>
              <a:spcBef>
                <a:spcPts val="0"/>
              </a:spcBef>
              <a:spcAft>
                <a:spcPts val="0"/>
              </a:spcAft>
              <a:buNone/>
            </a:pPr>
            <a:r>
              <a:t/>
            </a:r>
            <a:endParaRPr sz="1100">
              <a:solidFill>
                <a:schemeClr val="dk1"/>
              </a:solidFill>
              <a:latin typeface="Microsoft JhengHei"/>
              <a:ea typeface="Microsoft JhengHei"/>
              <a:cs typeface="Microsoft JhengHei"/>
              <a:sym typeface="Microsoft JhengHei"/>
            </a:endParaRPr>
          </a:p>
          <a:p>
            <a:pPr indent="457200" lvl="0" marL="0" rtl="0" algn="l">
              <a:lnSpc>
                <a:spcPct val="115000"/>
              </a:lnSpc>
              <a:spcBef>
                <a:spcPts val="0"/>
              </a:spcBef>
              <a:spcAft>
                <a:spcPts val="0"/>
              </a:spcAft>
              <a:buClr>
                <a:schemeClr val="dk1"/>
              </a:buClr>
              <a:buSzPts val="1100"/>
              <a:buFont typeface="Arial"/>
              <a:buNone/>
            </a:pPr>
            <a:r>
              <a:t/>
            </a:r>
            <a:endParaRPr sz="1100">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t/>
            </a:r>
            <a:endParaRPr b="1">
              <a:solidFill>
                <a:schemeClr val="dk1"/>
              </a:solidFill>
              <a:latin typeface="Microsoft JhengHei"/>
              <a:ea typeface="Microsoft JhengHei"/>
              <a:cs typeface="Microsoft JhengHei"/>
              <a:sym typeface="Microsoft JhengHei"/>
            </a:endParaRPr>
          </a:p>
        </p:txBody>
      </p:sp>
      <p:cxnSp>
        <p:nvCxnSpPr>
          <p:cNvPr id="335" name="Google Shape;335;p50"/>
          <p:cNvCxnSpPr/>
          <p:nvPr/>
        </p:nvCxnSpPr>
        <p:spPr>
          <a:xfrm>
            <a:off x="2476500" y="1557600"/>
            <a:ext cx="2902200" cy="10500"/>
          </a:xfrm>
          <a:prstGeom prst="straightConnector1">
            <a:avLst/>
          </a:prstGeom>
          <a:noFill/>
          <a:ln cap="flat" cmpd="sng" w="38100">
            <a:solidFill>
              <a:schemeClr val="dk2"/>
            </a:solidFill>
            <a:prstDash val="solid"/>
            <a:round/>
            <a:headEnd len="med" w="med" type="none"/>
            <a:tailEnd len="med" w="med" type="triangle"/>
          </a:ln>
        </p:spPr>
      </p:cxnSp>
      <p:sp>
        <p:nvSpPr>
          <p:cNvPr id="336" name="Google Shape;336;p50"/>
          <p:cNvSpPr txBox="1"/>
          <p:nvPr/>
        </p:nvSpPr>
        <p:spPr>
          <a:xfrm>
            <a:off x="5375950" y="1262250"/>
            <a:ext cx="36276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a:solidFill>
                  <a:schemeClr val="dk1"/>
                </a:solidFill>
                <a:latin typeface="Microsoft JhengHei"/>
                <a:ea typeface="Microsoft JhengHei"/>
                <a:cs typeface="Microsoft JhengHei"/>
                <a:sym typeface="Microsoft JhengHei"/>
              </a:rPr>
              <a:t>使用者與物品的特徵(User/Item features)</a:t>
            </a:r>
            <a:endParaRPr b="1">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rPr b="1" lang="zh-TW">
                <a:solidFill>
                  <a:schemeClr val="dk1"/>
                </a:solidFill>
                <a:latin typeface="Microsoft JhengHei"/>
                <a:ea typeface="Microsoft JhengHei"/>
                <a:cs typeface="Microsoft JhengHei"/>
                <a:sym typeface="Microsoft JhengHei"/>
              </a:rPr>
              <a:t>EX: Age、price、...</a:t>
            </a:r>
            <a:endParaRPr b="1">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t/>
            </a:r>
            <a:endParaRPr b="1">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t/>
            </a:r>
            <a:endParaRPr b="1">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t/>
            </a:r>
            <a:endParaRPr b="1">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rPr b="1" lang="zh-TW">
                <a:solidFill>
                  <a:schemeClr val="dk1"/>
                </a:solidFill>
                <a:latin typeface="Microsoft JhengHei"/>
                <a:ea typeface="Microsoft JhengHei"/>
                <a:cs typeface="Microsoft JhengHei"/>
                <a:sym typeface="Microsoft JhengHei"/>
              </a:rPr>
              <a:t>使用者給予的評價(Ratings)</a:t>
            </a:r>
            <a:endParaRPr b="1">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t/>
            </a:r>
            <a:endParaRPr b="1">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t/>
            </a:r>
            <a:endParaRPr b="1">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t/>
            </a:r>
            <a:endParaRPr b="1">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t/>
            </a:r>
            <a:endParaRPr b="1">
              <a:solidFill>
                <a:schemeClr val="dk1"/>
              </a:solidFill>
              <a:latin typeface="Microsoft JhengHei"/>
              <a:ea typeface="Microsoft JhengHei"/>
              <a:cs typeface="Microsoft JhengHei"/>
              <a:sym typeface="Microsoft JhengHei"/>
            </a:endParaRPr>
          </a:p>
          <a:p>
            <a:pPr indent="0" lvl="0" marL="0" rtl="0" algn="l">
              <a:lnSpc>
                <a:spcPct val="115000"/>
              </a:lnSpc>
              <a:spcBef>
                <a:spcPts val="0"/>
              </a:spcBef>
              <a:spcAft>
                <a:spcPts val="0"/>
              </a:spcAft>
              <a:buNone/>
            </a:pPr>
            <a:r>
              <a:t/>
            </a:r>
            <a:endParaRPr b="1">
              <a:solidFill>
                <a:schemeClr val="dk1"/>
              </a:solidFill>
              <a:latin typeface="Microsoft JhengHei"/>
              <a:ea typeface="Microsoft JhengHei"/>
              <a:cs typeface="Microsoft JhengHei"/>
              <a:sym typeface="Microsoft JhengHei"/>
            </a:endParaRPr>
          </a:p>
          <a:p>
            <a:pPr indent="0" lvl="0" marL="0" rtl="0" algn="l">
              <a:lnSpc>
                <a:spcPct val="115000"/>
              </a:lnSpc>
              <a:spcBef>
                <a:spcPts val="0"/>
              </a:spcBef>
              <a:spcAft>
                <a:spcPts val="0"/>
              </a:spcAft>
              <a:buClr>
                <a:schemeClr val="dk1"/>
              </a:buClr>
              <a:buSzPts val="1100"/>
              <a:buFont typeface="Arial"/>
              <a:buNone/>
            </a:pPr>
            <a:r>
              <a:rPr b="1" lang="zh-TW">
                <a:solidFill>
                  <a:schemeClr val="dk1"/>
                </a:solidFill>
                <a:latin typeface="Microsoft JhengHei"/>
                <a:ea typeface="Microsoft JhengHei"/>
                <a:cs typeface="Microsoft JhengHei"/>
                <a:sym typeface="Microsoft JhengHei"/>
              </a:rPr>
              <a:t>Item pictures</a:t>
            </a:r>
            <a:endParaRPr b="1">
              <a:solidFill>
                <a:schemeClr val="dk1"/>
              </a:solidFill>
              <a:latin typeface="Microsoft JhengHei"/>
              <a:ea typeface="Microsoft JhengHei"/>
              <a:cs typeface="Microsoft JhengHei"/>
              <a:sym typeface="Microsoft JhengHei"/>
            </a:endParaRPr>
          </a:p>
        </p:txBody>
      </p:sp>
      <p:cxnSp>
        <p:nvCxnSpPr>
          <p:cNvPr id="337" name="Google Shape;337;p50"/>
          <p:cNvCxnSpPr/>
          <p:nvPr/>
        </p:nvCxnSpPr>
        <p:spPr>
          <a:xfrm>
            <a:off x="2476500" y="2505625"/>
            <a:ext cx="2902200" cy="10500"/>
          </a:xfrm>
          <a:prstGeom prst="straightConnector1">
            <a:avLst/>
          </a:prstGeom>
          <a:noFill/>
          <a:ln cap="flat" cmpd="sng" w="38100">
            <a:solidFill>
              <a:schemeClr val="dk2"/>
            </a:solidFill>
            <a:prstDash val="solid"/>
            <a:round/>
            <a:headEnd len="med" w="med" type="none"/>
            <a:tailEnd len="med" w="med" type="triangle"/>
          </a:ln>
        </p:spPr>
      </p:cxnSp>
      <p:pic>
        <p:nvPicPr>
          <p:cNvPr id="338" name="Google Shape;338;p50"/>
          <p:cNvPicPr preferRelativeResize="0"/>
          <p:nvPr/>
        </p:nvPicPr>
        <p:blipFill>
          <a:blip r:embed="rId3">
            <a:alphaModFix/>
          </a:blip>
          <a:stretch>
            <a:fillRect/>
          </a:stretch>
        </p:blipFill>
        <p:spPr>
          <a:xfrm>
            <a:off x="5447192" y="2699842"/>
            <a:ext cx="2654374" cy="536150"/>
          </a:xfrm>
          <a:prstGeom prst="rect">
            <a:avLst/>
          </a:prstGeom>
          <a:noFill/>
          <a:ln>
            <a:noFill/>
          </a:ln>
        </p:spPr>
      </p:pic>
      <p:cxnSp>
        <p:nvCxnSpPr>
          <p:cNvPr id="339" name="Google Shape;339;p50"/>
          <p:cNvCxnSpPr/>
          <p:nvPr/>
        </p:nvCxnSpPr>
        <p:spPr>
          <a:xfrm>
            <a:off x="2476500" y="3775550"/>
            <a:ext cx="2902200" cy="10500"/>
          </a:xfrm>
          <a:prstGeom prst="straightConnector1">
            <a:avLst/>
          </a:prstGeom>
          <a:noFill/>
          <a:ln cap="flat" cmpd="sng" w="38100">
            <a:solidFill>
              <a:schemeClr val="dk2"/>
            </a:solidFill>
            <a:prstDash val="solid"/>
            <a:round/>
            <a:headEnd len="med" w="med" type="none"/>
            <a:tailEnd len="med" w="med" type="triangle"/>
          </a:ln>
        </p:spPr>
      </p:cxnSp>
      <p:pic>
        <p:nvPicPr>
          <p:cNvPr id="340" name="Google Shape;340;p50"/>
          <p:cNvPicPr preferRelativeResize="0"/>
          <p:nvPr/>
        </p:nvPicPr>
        <p:blipFill>
          <a:blip r:embed="rId4">
            <a:alphaModFix/>
          </a:blip>
          <a:stretch>
            <a:fillRect/>
          </a:stretch>
        </p:blipFill>
        <p:spPr>
          <a:xfrm>
            <a:off x="6717999" y="3441350"/>
            <a:ext cx="2188025" cy="16207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1"/>
          <p:cNvSpPr txBox="1"/>
          <p:nvPr/>
        </p:nvSpPr>
        <p:spPr>
          <a:xfrm>
            <a:off x="649950" y="1318275"/>
            <a:ext cx="30000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zh-TW">
                <a:solidFill>
                  <a:schemeClr val="dk1"/>
                </a:solidFill>
                <a:latin typeface="Microsoft JhengHei"/>
                <a:ea typeface="Microsoft JhengHei"/>
                <a:cs typeface="Microsoft JhengHei"/>
                <a:sym typeface="Microsoft JhengHei"/>
              </a:rPr>
              <a:t>Text(文字)</a:t>
            </a:r>
            <a:endParaRPr b="1">
              <a:solidFill>
                <a:schemeClr val="dk1"/>
              </a:solidFill>
              <a:latin typeface="Microsoft JhengHei"/>
              <a:ea typeface="Microsoft JhengHei"/>
              <a:cs typeface="Microsoft JhengHei"/>
              <a:sym typeface="Microsoft JhengHei"/>
            </a:endParaRPr>
          </a:p>
          <a:p>
            <a:pPr indent="0" lvl="0" marL="0" rtl="0" algn="l">
              <a:lnSpc>
                <a:spcPct val="115000"/>
              </a:lnSpc>
              <a:spcBef>
                <a:spcPts val="0"/>
              </a:spcBef>
              <a:spcAft>
                <a:spcPts val="0"/>
              </a:spcAft>
              <a:buNone/>
            </a:pPr>
            <a:r>
              <a:t/>
            </a:r>
            <a:endParaRPr b="1">
              <a:solidFill>
                <a:schemeClr val="dk1"/>
              </a:solidFill>
              <a:latin typeface="Microsoft JhengHei"/>
              <a:ea typeface="Microsoft JhengHei"/>
              <a:cs typeface="Microsoft JhengHei"/>
              <a:sym typeface="Microsoft JhengHei"/>
            </a:endParaRPr>
          </a:p>
          <a:p>
            <a:pPr indent="0" lvl="0" marL="0" rtl="0" algn="l">
              <a:lnSpc>
                <a:spcPct val="115000"/>
              </a:lnSpc>
              <a:spcBef>
                <a:spcPts val="0"/>
              </a:spcBef>
              <a:spcAft>
                <a:spcPts val="0"/>
              </a:spcAft>
              <a:buNone/>
            </a:pPr>
            <a:r>
              <a:t/>
            </a:r>
            <a:endParaRPr b="1">
              <a:solidFill>
                <a:schemeClr val="dk1"/>
              </a:solidFill>
              <a:latin typeface="Microsoft JhengHei"/>
              <a:ea typeface="Microsoft JhengHei"/>
              <a:cs typeface="Microsoft JhengHei"/>
              <a:sym typeface="Microsoft JhengHei"/>
            </a:endParaRPr>
          </a:p>
          <a:p>
            <a:pPr indent="0" lvl="0" marL="0" rtl="0" algn="l">
              <a:lnSpc>
                <a:spcPct val="115000"/>
              </a:lnSpc>
              <a:spcBef>
                <a:spcPts val="0"/>
              </a:spcBef>
              <a:spcAft>
                <a:spcPts val="0"/>
              </a:spcAft>
              <a:buNone/>
            </a:pPr>
            <a:r>
              <a:t/>
            </a:r>
            <a:endParaRPr b="1">
              <a:solidFill>
                <a:schemeClr val="dk1"/>
              </a:solidFill>
              <a:latin typeface="Microsoft JhengHei"/>
              <a:ea typeface="Microsoft JhengHei"/>
              <a:cs typeface="Microsoft JhengHei"/>
              <a:sym typeface="Microsoft JhengHei"/>
            </a:endParaRPr>
          </a:p>
          <a:p>
            <a:pPr indent="0" lvl="0" marL="0" rtl="0" algn="l">
              <a:lnSpc>
                <a:spcPct val="115000"/>
              </a:lnSpc>
              <a:spcBef>
                <a:spcPts val="0"/>
              </a:spcBef>
              <a:spcAft>
                <a:spcPts val="0"/>
              </a:spcAft>
              <a:buNone/>
            </a:pPr>
            <a:r>
              <a:rPr b="1" lang="zh-TW">
                <a:solidFill>
                  <a:schemeClr val="dk1"/>
                </a:solidFill>
                <a:latin typeface="Microsoft JhengHei"/>
                <a:ea typeface="Microsoft JhengHei"/>
                <a:cs typeface="Microsoft JhengHei"/>
                <a:sym typeface="Microsoft JhengHei"/>
              </a:rPr>
              <a:t>Sequence(序列)</a:t>
            </a:r>
            <a:endParaRPr b="1">
              <a:solidFill>
                <a:schemeClr val="dk1"/>
              </a:solidFill>
              <a:latin typeface="Microsoft JhengHei"/>
              <a:ea typeface="Microsoft JhengHei"/>
              <a:cs typeface="Microsoft JhengHei"/>
              <a:sym typeface="Microsoft JhengHei"/>
            </a:endParaRPr>
          </a:p>
          <a:p>
            <a:pPr indent="0" lvl="0" marL="0" rtl="0" algn="l">
              <a:lnSpc>
                <a:spcPct val="115000"/>
              </a:lnSpc>
              <a:spcBef>
                <a:spcPts val="0"/>
              </a:spcBef>
              <a:spcAft>
                <a:spcPts val="0"/>
              </a:spcAft>
              <a:buNone/>
            </a:pPr>
            <a:r>
              <a:t/>
            </a:r>
            <a:endParaRPr b="1">
              <a:solidFill>
                <a:schemeClr val="dk1"/>
              </a:solidFill>
              <a:latin typeface="Microsoft JhengHei"/>
              <a:ea typeface="Microsoft JhengHei"/>
              <a:cs typeface="Microsoft JhengHei"/>
              <a:sym typeface="Microsoft JhengHei"/>
            </a:endParaRPr>
          </a:p>
          <a:p>
            <a:pPr indent="0" lvl="0" marL="0" rtl="0" algn="l">
              <a:lnSpc>
                <a:spcPct val="115000"/>
              </a:lnSpc>
              <a:spcBef>
                <a:spcPts val="0"/>
              </a:spcBef>
              <a:spcAft>
                <a:spcPts val="0"/>
              </a:spcAft>
              <a:buNone/>
            </a:pPr>
            <a:r>
              <a:t/>
            </a:r>
            <a:endParaRPr b="1">
              <a:solidFill>
                <a:schemeClr val="dk1"/>
              </a:solidFill>
              <a:latin typeface="Microsoft JhengHei"/>
              <a:ea typeface="Microsoft JhengHei"/>
              <a:cs typeface="Microsoft JhengHei"/>
              <a:sym typeface="Microsoft JhengHei"/>
            </a:endParaRPr>
          </a:p>
          <a:p>
            <a:pPr indent="0" lvl="0" marL="0" rtl="0" algn="l">
              <a:lnSpc>
                <a:spcPct val="115000"/>
              </a:lnSpc>
              <a:spcBef>
                <a:spcPts val="0"/>
              </a:spcBef>
              <a:spcAft>
                <a:spcPts val="0"/>
              </a:spcAft>
              <a:buNone/>
            </a:pPr>
            <a:r>
              <a:t/>
            </a:r>
            <a:endParaRPr b="1">
              <a:solidFill>
                <a:schemeClr val="dk1"/>
              </a:solidFill>
              <a:latin typeface="Microsoft JhengHei"/>
              <a:ea typeface="Microsoft JhengHei"/>
              <a:cs typeface="Microsoft JhengHei"/>
              <a:sym typeface="Microsoft JhengHei"/>
            </a:endParaRPr>
          </a:p>
          <a:p>
            <a:pPr indent="0" lvl="0" marL="0" rtl="0" algn="l">
              <a:lnSpc>
                <a:spcPct val="115000"/>
              </a:lnSpc>
              <a:spcBef>
                <a:spcPts val="0"/>
              </a:spcBef>
              <a:spcAft>
                <a:spcPts val="0"/>
              </a:spcAft>
              <a:buNone/>
            </a:pPr>
            <a:r>
              <a:t/>
            </a:r>
            <a:endParaRPr b="1">
              <a:solidFill>
                <a:schemeClr val="dk1"/>
              </a:solidFill>
              <a:latin typeface="Microsoft JhengHei"/>
              <a:ea typeface="Microsoft JhengHei"/>
              <a:cs typeface="Microsoft JhengHei"/>
              <a:sym typeface="Microsoft JhengHei"/>
            </a:endParaRPr>
          </a:p>
          <a:p>
            <a:pPr indent="0" lvl="0" marL="0" rtl="0" algn="l">
              <a:lnSpc>
                <a:spcPct val="115000"/>
              </a:lnSpc>
              <a:spcBef>
                <a:spcPts val="0"/>
              </a:spcBef>
              <a:spcAft>
                <a:spcPts val="0"/>
              </a:spcAft>
              <a:buNone/>
            </a:pPr>
            <a:r>
              <a:rPr b="1" lang="zh-TW">
                <a:solidFill>
                  <a:schemeClr val="dk1"/>
                </a:solidFill>
                <a:latin typeface="Microsoft JhengHei"/>
                <a:ea typeface="Microsoft JhengHei"/>
                <a:cs typeface="Microsoft JhengHei"/>
                <a:sym typeface="Microsoft JhengHei"/>
              </a:rPr>
              <a:t>Network(網路)</a:t>
            </a:r>
            <a:endParaRPr b="1">
              <a:solidFill>
                <a:schemeClr val="dk1"/>
              </a:solidFill>
              <a:latin typeface="Microsoft JhengHei"/>
              <a:ea typeface="Microsoft JhengHei"/>
              <a:cs typeface="Microsoft JhengHei"/>
              <a:sym typeface="Microsoft JhengHei"/>
            </a:endParaRPr>
          </a:p>
          <a:p>
            <a:pPr indent="0" lvl="0" marL="0" rtl="0" algn="l">
              <a:lnSpc>
                <a:spcPct val="115000"/>
              </a:lnSpc>
              <a:spcBef>
                <a:spcPts val="0"/>
              </a:spcBef>
              <a:spcAft>
                <a:spcPts val="0"/>
              </a:spcAft>
              <a:buNone/>
            </a:pPr>
            <a:r>
              <a:t/>
            </a:r>
            <a:endParaRPr b="1">
              <a:solidFill>
                <a:schemeClr val="dk1"/>
              </a:solidFill>
              <a:latin typeface="Microsoft JhengHei"/>
              <a:ea typeface="Microsoft JhengHei"/>
              <a:cs typeface="Microsoft JhengHei"/>
              <a:sym typeface="Microsoft JhengHei"/>
            </a:endParaRPr>
          </a:p>
          <a:p>
            <a:pPr indent="0" lvl="0" marL="0" rtl="0" algn="l">
              <a:lnSpc>
                <a:spcPct val="115000"/>
              </a:lnSpc>
              <a:spcBef>
                <a:spcPts val="0"/>
              </a:spcBef>
              <a:spcAft>
                <a:spcPts val="0"/>
              </a:spcAft>
              <a:buNone/>
            </a:pPr>
            <a:r>
              <a:t/>
            </a:r>
            <a:endParaRPr sz="1100">
              <a:solidFill>
                <a:schemeClr val="dk1"/>
              </a:solidFill>
              <a:latin typeface="Microsoft JhengHei"/>
              <a:ea typeface="Microsoft JhengHei"/>
              <a:cs typeface="Microsoft JhengHei"/>
              <a:sym typeface="Microsoft JhengHei"/>
            </a:endParaRPr>
          </a:p>
          <a:p>
            <a:pPr indent="457200" lvl="0" marL="0" rtl="0" algn="l">
              <a:lnSpc>
                <a:spcPct val="115000"/>
              </a:lnSpc>
              <a:spcBef>
                <a:spcPts val="0"/>
              </a:spcBef>
              <a:spcAft>
                <a:spcPts val="0"/>
              </a:spcAft>
              <a:buNone/>
            </a:pPr>
            <a:r>
              <a:t/>
            </a:r>
            <a:endParaRPr sz="1100">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t/>
            </a:r>
            <a:endParaRPr b="1">
              <a:solidFill>
                <a:schemeClr val="dk1"/>
              </a:solidFill>
              <a:latin typeface="Microsoft JhengHei"/>
              <a:ea typeface="Microsoft JhengHei"/>
              <a:cs typeface="Microsoft JhengHei"/>
              <a:sym typeface="Microsoft JhengHei"/>
            </a:endParaRPr>
          </a:p>
        </p:txBody>
      </p:sp>
      <p:cxnSp>
        <p:nvCxnSpPr>
          <p:cNvPr id="346" name="Google Shape;346;p51"/>
          <p:cNvCxnSpPr/>
          <p:nvPr/>
        </p:nvCxnSpPr>
        <p:spPr>
          <a:xfrm>
            <a:off x="2476500" y="1557600"/>
            <a:ext cx="2902200" cy="10500"/>
          </a:xfrm>
          <a:prstGeom prst="straightConnector1">
            <a:avLst/>
          </a:prstGeom>
          <a:noFill/>
          <a:ln cap="flat" cmpd="sng" w="38100">
            <a:solidFill>
              <a:schemeClr val="dk2"/>
            </a:solidFill>
            <a:prstDash val="solid"/>
            <a:round/>
            <a:headEnd len="med" w="med" type="none"/>
            <a:tailEnd len="med" w="med" type="triangle"/>
          </a:ln>
        </p:spPr>
      </p:cxnSp>
      <p:sp>
        <p:nvSpPr>
          <p:cNvPr id="347" name="Google Shape;347;p51"/>
          <p:cNvSpPr txBox="1"/>
          <p:nvPr/>
        </p:nvSpPr>
        <p:spPr>
          <a:xfrm>
            <a:off x="5375950" y="1262250"/>
            <a:ext cx="36276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zh-TW">
                <a:solidFill>
                  <a:schemeClr val="dk1"/>
                </a:solidFill>
                <a:latin typeface="Microsoft JhengHei"/>
                <a:ea typeface="Microsoft JhengHei"/>
                <a:cs typeface="Microsoft JhengHei"/>
                <a:sym typeface="Microsoft JhengHei"/>
              </a:rPr>
              <a:t>Reviews(回覆)</a:t>
            </a:r>
            <a:endParaRPr b="1">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t/>
            </a:r>
            <a:endParaRPr b="1">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t/>
            </a:r>
            <a:endParaRPr b="1">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t/>
            </a:r>
            <a:endParaRPr b="1">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t/>
            </a:r>
            <a:endParaRPr b="1">
              <a:solidFill>
                <a:schemeClr val="dk1"/>
              </a:solidFill>
              <a:latin typeface="Microsoft JhengHei"/>
              <a:ea typeface="Microsoft JhengHei"/>
              <a:cs typeface="Microsoft JhengHei"/>
              <a:sym typeface="Microsoft JhengHei"/>
            </a:endParaRPr>
          </a:p>
          <a:p>
            <a:pPr indent="0" lvl="0" marL="0" rtl="0" algn="l">
              <a:lnSpc>
                <a:spcPct val="115000"/>
              </a:lnSpc>
              <a:spcBef>
                <a:spcPts val="0"/>
              </a:spcBef>
              <a:spcAft>
                <a:spcPts val="0"/>
              </a:spcAft>
              <a:buClr>
                <a:schemeClr val="dk1"/>
              </a:buClr>
              <a:buSzPts val="1100"/>
              <a:buFont typeface="Arial"/>
              <a:buNone/>
            </a:pPr>
            <a:r>
              <a:rPr b="1" lang="zh-TW">
                <a:solidFill>
                  <a:schemeClr val="dk1"/>
                </a:solidFill>
                <a:latin typeface="Microsoft JhengHei"/>
                <a:ea typeface="Microsoft JhengHei"/>
                <a:cs typeface="Microsoft JhengHei"/>
                <a:sym typeface="Microsoft JhengHei"/>
              </a:rPr>
              <a:t>Transaction(交易)</a:t>
            </a:r>
            <a:endParaRPr b="1">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t/>
            </a:r>
            <a:endParaRPr b="1">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t/>
            </a:r>
            <a:endParaRPr b="1">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t/>
            </a:r>
            <a:endParaRPr b="1">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t/>
            </a:r>
            <a:endParaRPr b="1">
              <a:solidFill>
                <a:schemeClr val="dk1"/>
              </a:solidFill>
              <a:latin typeface="Microsoft JhengHei"/>
              <a:ea typeface="Microsoft JhengHei"/>
              <a:cs typeface="Microsoft JhengHei"/>
              <a:sym typeface="Microsoft JhengHei"/>
            </a:endParaRPr>
          </a:p>
          <a:p>
            <a:pPr indent="0" lvl="0" marL="0" rtl="0" algn="l">
              <a:spcBef>
                <a:spcPts val="0"/>
              </a:spcBef>
              <a:spcAft>
                <a:spcPts val="0"/>
              </a:spcAft>
              <a:buNone/>
            </a:pPr>
            <a:r>
              <a:t/>
            </a:r>
            <a:endParaRPr b="1">
              <a:solidFill>
                <a:schemeClr val="dk1"/>
              </a:solidFill>
              <a:latin typeface="Microsoft JhengHei"/>
              <a:ea typeface="Microsoft JhengHei"/>
              <a:cs typeface="Microsoft JhengHei"/>
              <a:sym typeface="Microsoft JhengHei"/>
            </a:endParaRPr>
          </a:p>
          <a:p>
            <a:pPr indent="0" lvl="0" marL="0" rtl="0" algn="l">
              <a:lnSpc>
                <a:spcPct val="115000"/>
              </a:lnSpc>
              <a:spcBef>
                <a:spcPts val="0"/>
              </a:spcBef>
              <a:spcAft>
                <a:spcPts val="0"/>
              </a:spcAft>
              <a:buNone/>
            </a:pPr>
            <a:r>
              <a:rPr b="1" lang="zh-TW">
                <a:solidFill>
                  <a:schemeClr val="dk1"/>
                </a:solidFill>
                <a:latin typeface="Microsoft JhengHei"/>
                <a:ea typeface="Microsoft JhengHei"/>
                <a:cs typeface="Microsoft JhengHei"/>
                <a:sym typeface="Microsoft JhengHei"/>
              </a:rPr>
              <a:t>User/Item Network</a:t>
            </a:r>
            <a:endParaRPr b="1">
              <a:solidFill>
                <a:schemeClr val="dk1"/>
              </a:solidFill>
              <a:latin typeface="Microsoft JhengHei"/>
              <a:ea typeface="Microsoft JhengHei"/>
              <a:cs typeface="Microsoft JhengHei"/>
              <a:sym typeface="Microsoft JhengHei"/>
            </a:endParaRPr>
          </a:p>
        </p:txBody>
      </p:sp>
      <p:cxnSp>
        <p:nvCxnSpPr>
          <p:cNvPr id="348" name="Google Shape;348;p51"/>
          <p:cNvCxnSpPr/>
          <p:nvPr/>
        </p:nvCxnSpPr>
        <p:spPr>
          <a:xfrm>
            <a:off x="2476500" y="2505625"/>
            <a:ext cx="2902200" cy="10500"/>
          </a:xfrm>
          <a:prstGeom prst="straightConnector1">
            <a:avLst/>
          </a:prstGeom>
          <a:noFill/>
          <a:ln cap="flat" cmpd="sng" w="38100">
            <a:solidFill>
              <a:schemeClr val="dk2"/>
            </a:solidFill>
            <a:prstDash val="solid"/>
            <a:round/>
            <a:headEnd len="med" w="med" type="none"/>
            <a:tailEnd len="med" w="med" type="triangle"/>
          </a:ln>
        </p:spPr>
      </p:cxnSp>
      <p:pic>
        <p:nvPicPr>
          <p:cNvPr id="349" name="Google Shape;349;p51"/>
          <p:cNvPicPr preferRelativeResize="0"/>
          <p:nvPr/>
        </p:nvPicPr>
        <p:blipFill>
          <a:blip r:embed="rId3">
            <a:alphaModFix/>
          </a:blip>
          <a:stretch>
            <a:fillRect/>
          </a:stretch>
        </p:blipFill>
        <p:spPr>
          <a:xfrm>
            <a:off x="5616475" y="1557600"/>
            <a:ext cx="2111550" cy="866500"/>
          </a:xfrm>
          <a:prstGeom prst="rect">
            <a:avLst/>
          </a:prstGeom>
          <a:noFill/>
          <a:ln>
            <a:noFill/>
          </a:ln>
        </p:spPr>
      </p:pic>
      <p:cxnSp>
        <p:nvCxnSpPr>
          <p:cNvPr id="350" name="Google Shape;350;p51"/>
          <p:cNvCxnSpPr/>
          <p:nvPr/>
        </p:nvCxnSpPr>
        <p:spPr>
          <a:xfrm>
            <a:off x="2476500" y="3775550"/>
            <a:ext cx="2902200" cy="10500"/>
          </a:xfrm>
          <a:prstGeom prst="straightConnector1">
            <a:avLst/>
          </a:prstGeom>
          <a:noFill/>
          <a:ln cap="flat" cmpd="sng" w="38100">
            <a:solidFill>
              <a:schemeClr val="dk2"/>
            </a:solidFill>
            <a:prstDash val="solid"/>
            <a:round/>
            <a:headEnd len="med" w="med" type="none"/>
            <a:tailEnd len="med" w="med" type="triangle"/>
          </a:ln>
        </p:spPr>
      </p:cxnSp>
      <p:pic>
        <p:nvPicPr>
          <p:cNvPr id="351" name="Google Shape;351;p51"/>
          <p:cNvPicPr preferRelativeResize="0"/>
          <p:nvPr/>
        </p:nvPicPr>
        <p:blipFill>
          <a:blip r:embed="rId4">
            <a:alphaModFix/>
          </a:blip>
          <a:stretch>
            <a:fillRect/>
          </a:stretch>
        </p:blipFill>
        <p:spPr>
          <a:xfrm>
            <a:off x="5802825" y="2660425"/>
            <a:ext cx="1812900" cy="1036950"/>
          </a:xfrm>
          <a:prstGeom prst="rect">
            <a:avLst/>
          </a:prstGeom>
          <a:noFill/>
          <a:ln>
            <a:noFill/>
          </a:ln>
        </p:spPr>
      </p:pic>
      <p:pic>
        <p:nvPicPr>
          <p:cNvPr id="352" name="Google Shape;352;p51"/>
          <p:cNvPicPr preferRelativeResize="0"/>
          <p:nvPr/>
        </p:nvPicPr>
        <p:blipFill>
          <a:blip r:embed="rId5">
            <a:alphaModFix/>
          </a:blip>
          <a:stretch>
            <a:fillRect/>
          </a:stretch>
        </p:blipFill>
        <p:spPr>
          <a:xfrm>
            <a:off x="6102755" y="3933692"/>
            <a:ext cx="1115887" cy="1036950"/>
          </a:xfrm>
          <a:prstGeom prst="rect">
            <a:avLst/>
          </a:prstGeom>
          <a:noFill/>
          <a:ln>
            <a:noFill/>
          </a:ln>
        </p:spPr>
      </p:pic>
      <p:sp>
        <p:nvSpPr>
          <p:cNvPr id="353" name="Google Shape;353;p51"/>
          <p:cNvSpPr txBox="1"/>
          <p:nvPr/>
        </p:nvSpPr>
        <p:spPr>
          <a:xfrm>
            <a:off x="862850" y="511000"/>
            <a:ext cx="1923300" cy="6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2400">
                <a:latin typeface="Microsoft JhengHei"/>
                <a:ea typeface="Microsoft JhengHei"/>
                <a:cs typeface="Microsoft JhengHei"/>
                <a:sym typeface="Microsoft JhengHei"/>
              </a:rPr>
              <a:t>ML的Data</a:t>
            </a:r>
            <a:endParaRPr b="1" sz="2400">
              <a:latin typeface="Microsoft JhengHei"/>
              <a:ea typeface="Microsoft JhengHei"/>
              <a:cs typeface="Microsoft JhengHei"/>
              <a:sym typeface="Microsoft JhengHei"/>
            </a:endParaRPr>
          </a:p>
        </p:txBody>
      </p:sp>
      <p:sp>
        <p:nvSpPr>
          <p:cNvPr id="354" name="Google Shape;354;p51"/>
          <p:cNvSpPr txBox="1"/>
          <p:nvPr/>
        </p:nvSpPr>
        <p:spPr>
          <a:xfrm>
            <a:off x="6102750" y="511000"/>
            <a:ext cx="1959900" cy="61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2400">
                <a:latin typeface="Microsoft JhengHei"/>
                <a:ea typeface="Microsoft JhengHei"/>
                <a:cs typeface="Microsoft JhengHei"/>
                <a:sym typeface="Microsoft JhengHei"/>
              </a:rPr>
              <a:t>RS的Data</a:t>
            </a:r>
            <a:endParaRPr b="1" sz="2400">
              <a:latin typeface="Microsoft JhengHei"/>
              <a:ea typeface="Microsoft JhengHei"/>
              <a:cs typeface="Microsoft JhengHei"/>
              <a:sym typeface="Microsoft JhengHe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The use of RS</a:t>
            </a:r>
            <a:endParaRPr/>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7" name="Google Shape;107;p16"/>
          <p:cNvPicPr preferRelativeResize="0"/>
          <p:nvPr/>
        </p:nvPicPr>
        <p:blipFill>
          <a:blip r:embed="rId3">
            <a:alphaModFix/>
          </a:blip>
          <a:stretch>
            <a:fillRect/>
          </a:stretch>
        </p:blipFill>
        <p:spPr>
          <a:xfrm>
            <a:off x="71425" y="1152463"/>
            <a:ext cx="9001125" cy="36861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2"/>
          <p:cNvSpPr txBox="1"/>
          <p:nvPr>
            <p:ph type="title"/>
          </p:nvPr>
        </p:nvSpPr>
        <p:spPr>
          <a:xfrm>
            <a:off x="311700" y="1999050"/>
            <a:ext cx="8520600" cy="1048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zh-TW" sz="3600"/>
              <a:t>Representing Attributes</a:t>
            </a:r>
            <a:endParaRPr b="1" sz="36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53"/>
          <p:cNvSpPr txBox="1"/>
          <p:nvPr>
            <p:ph type="title"/>
          </p:nvPr>
        </p:nvSpPr>
        <p:spPr>
          <a:xfrm>
            <a:off x="727650" y="635975"/>
            <a:ext cx="7688700" cy="5352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zh-TW"/>
              <a:t>Attributes最常應用於RS</a:t>
            </a:r>
            <a:endParaRPr/>
          </a:p>
        </p:txBody>
      </p:sp>
      <p:sp>
        <p:nvSpPr>
          <p:cNvPr id="365" name="Google Shape;365;p53"/>
          <p:cNvSpPr txBox="1"/>
          <p:nvPr>
            <p:ph idx="1" type="body"/>
          </p:nvPr>
        </p:nvSpPr>
        <p:spPr>
          <a:xfrm>
            <a:off x="727650" y="1441200"/>
            <a:ext cx="7688700" cy="2261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Char char="●"/>
            </a:pPr>
            <a:r>
              <a:rPr lang="zh-TW" sz="2400">
                <a:solidFill>
                  <a:srgbClr val="000000"/>
                </a:solidFill>
              </a:rPr>
              <a:t>使用者或物品的屬性</a:t>
            </a:r>
            <a:endParaRPr sz="2400">
              <a:solidFill>
                <a:srgbClr val="000000"/>
              </a:solidFill>
            </a:endParaRPr>
          </a:p>
          <a:p>
            <a:pPr indent="-381000" lvl="0" marL="457200" rtl="0" algn="l">
              <a:spcBef>
                <a:spcPts val="0"/>
              </a:spcBef>
              <a:spcAft>
                <a:spcPts val="0"/>
              </a:spcAft>
              <a:buClr>
                <a:srgbClr val="000000"/>
              </a:buClr>
              <a:buSzPts val="2400"/>
              <a:buChar char="●"/>
            </a:pPr>
            <a:r>
              <a:rPr lang="zh-TW" sz="2400">
                <a:solidFill>
                  <a:srgbClr val="000000"/>
                </a:solidFill>
              </a:rPr>
              <a:t>可能是類別(Categorical)或數值(Numerical)型態</a:t>
            </a:r>
            <a:endParaRPr sz="2400">
              <a:solidFill>
                <a:srgbClr val="000000"/>
              </a:solidFill>
            </a:endParaRPr>
          </a:p>
          <a:p>
            <a:pPr indent="0" lvl="0" marL="457200" rtl="0" algn="l">
              <a:spcBef>
                <a:spcPts val="1600"/>
              </a:spcBef>
              <a:spcAft>
                <a:spcPts val="1600"/>
              </a:spcAft>
              <a:buNone/>
            </a:pPr>
            <a:r>
              <a:t/>
            </a:r>
            <a:endParaRPr sz="2400">
              <a:solidFill>
                <a:srgbClr val="000000"/>
              </a:solidFill>
            </a:endParaRPr>
          </a:p>
        </p:txBody>
      </p:sp>
      <p:pic>
        <p:nvPicPr>
          <p:cNvPr id="366" name="Google Shape;366;p53"/>
          <p:cNvPicPr preferRelativeResize="0"/>
          <p:nvPr/>
        </p:nvPicPr>
        <p:blipFill>
          <a:blip r:embed="rId3">
            <a:alphaModFix/>
          </a:blip>
          <a:stretch>
            <a:fillRect/>
          </a:stretch>
        </p:blipFill>
        <p:spPr>
          <a:xfrm>
            <a:off x="1023975" y="2363201"/>
            <a:ext cx="6472524" cy="2031375"/>
          </a:xfrm>
          <a:prstGeom prst="rect">
            <a:avLst/>
          </a:prstGeom>
          <a:noFill/>
          <a:ln>
            <a:noFill/>
          </a:ln>
        </p:spPr>
      </p:pic>
      <p:sp>
        <p:nvSpPr>
          <p:cNvPr id="367" name="Google Shape;367;p53"/>
          <p:cNvSpPr txBox="1"/>
          <p:nvPr/>
        </p:nvSpPr>
        <p:spPr>
          <a:xfrm>
            <a:off x="7234500" y="3165675"/>
            <a:ext cx="1299900" cy="50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2400">
                <a:solidFill>
                  <a:srgbClr val="FF0000"/>
                </a:solidFill>
              </a:rPr>
              <a:t>(評價)</a:t>
            </a:r>
            <a:endParaRPr b="1" sz="2400">
              <a:solidFill>
                <a:srgbClr val="FF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Shallow model: rating regression</a:t>
            </a:r>
            <a:endParaRPr/>
          </a:p>
        </p:txBody>
      </p:sp>
      <p:pic>
        <p:nvPicPr>
          <p:cNvPr id="373" name="Google Shape;373;p54"/>
          <p:cNvPicPr preferRelativeResize="0"/>
          <p:nvPr/>
        </p:nvPicPr>
        <p:blipFill>
          <a:blip r:embed="rId3">
            <a:alphaModFix/>
          </a:blip>
          <a:stretch>
            <a:fillRect/>
          </a:stretch>
        </p:blipFill>
        <p:spPr>
          <a:xfrm>
            <a:off x="564994" y="1184000"/>
            <a:ext cx="6575799" cy="2339051"/>
          </a:xfrm>
          <a:prstGeom prst="rect">
            <a:avLst/>
          </a:prstGeom>
          <a:noFill/>
          <a:ln>
            <a:noFill/>
          </a:ln>
        </p:spPr>
      </p:pic>
      <p:sp>
        <p:nvSpPr>
          <p:cNvPr id="374" name="Google Shape;374;p54"/>
          <p:cNvSpPr txBox="1"/>
          <p:nvPr/>
        </p:nvSpPr>
        <p:spPr>
          <a:xfrm>
            <a:off x="930075" y="3523050"/>
            <a:ext cx="4213500" cy="9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1800"/>
              <a:t>:使用者給予的評價</a:t>
            </a:r>
            <a:endParaRPr b="1" sz="1800"/>
          </a:p>
          <a:p>
            <a:pPr indent="0" lvl="0" marL="0" rtl="0" algn="l">
              <a:spcBef>
                <a:spcPts val="0"/>
              </a:spcBef>
              <a:spcAft>
                <a:spcPts val="0"/>
              </a:spcAft>
              <a:buClr>
                <a:schemeClr val="dk1"/>
              </a:buClr>
              <a:buSzPts val="1100"/>
              <a:buFont typeface="Arial"/>
              <a:buNone/>
            </a:pPr>
            <a:r>
              <a:rPr b="1" lang="zh-TW" sz="1800">
                <a:solidFill>
                  <a:schemeClr val="dk1"/>
                </a:solidFill>
              </a:rPr>
              <a:t>:各個feature的重要程度</a:t>
            </a:r>
            <a:endParaRPr b="1" sz="1800"/>
          </a:p>
          <a:p>
            <a:pPr indent="0" lvl="0" marL="0" rtl="0" algn="l">
              <a:spcBef>
                <a:spcPts val="0"/>
              </a:spcBef>
              <a:spcAft>
                <a:spcPts val="0"/>
              </a:spcAft>
              <a:buNone/>
            </a:pPr>
            <a:r>
              <a:rPr b="1" lang="zh-TW" sz="1800"/>
              <a:t>:Feature</a:t>
            </a:r>
            <a:endParaRPr b="1" sz="1800"/>
          </a:p>
          <a:p>
            <a:pPr indent="0" lvl="0" marL="0" rtl="0" algn="l">
              <a:spcBef>
                <a:spcPts val="0"/>
              </a:spcBef>
              <a:spcAft>
                <a:spcPts val="0"/>
              </a:spcAft>
              <a:buNone/>
            </a:pPr>
            <a:r>
              <a:rPr b="1" lang="zh-TW" sz="1800"/>
              <a:t>:regression function</a:t>
            </a:r>
            <a:endParaRPr b="1" sz="1800"/>
          </a:p>
        </p:txBody>
      </p:sp>
      <p:pic>
        <p:nvPicPr>
          <p:cNvPr id="375" name="Google Shape;375;p54"/>
          <p:cNvPicPr preferRelativeResize="0"/>
          <p:nvPr/>
        </p:nvPicPr>
        <p:blipFill>
          <a:blip r:embed="rId4">
            <a:alphaModFix/>
          </a:blip>
          <a:stretch>
            <a:fillRect/>
          </a:stretch>
        </p:blipFill>
        <p:spPr>
          <a:xfrm>
            <a:off x="699425" y="3641900"/>
            <a:ext cx="281825" cy="286950"/>
          </a:xfrm>
          <a:prstGeom prst="rect">
            <a:avLst/>
          </a:prstGeom>
          <a:noFill/>
          <a:ln>
            <a:noFill/>
          </a:ln>
        </p:spPr>
      </p:pic>
      <p:pic>
        <p:nvPicPr>
          <p:cNvPr id="376" name="Google Shape;376;p54"/>
          <p:cNvPicPr preferRelativeResize="0"/>
          <p:nvPr/>
        </p:nvPicPr>
        <p:blipFill>
          <a:blip r:embed="rId5">
            <a:alphaModFix/>
          </a:blip>
          <a:stretch>
            <a:fillRect/>
          </a:stretch>
        </p:blipFill>
        <p:spPr>
          <a:xfrm>
            <a:off x="756349" y="3928848"/>
            <a:ext cx="281825" cy="292877"/>
          </a:xfrm>
          <a:prstGeom prst="rect">
            <a:avLst/>
          </a:prstGeom>
          <a:noFill/>
          <a:ln>
            <a:noFill/>
          </a:ln>
        </p:spPr>
      </p:pic>
      <p:pic>
        <p:nvPicPr>
          <p:cNvPr id="377" name="Google Shape;377;p54"/>
          <p:cNvPicPr preferRelativeResize="0"/>
          <p:nvPr/>
        </p:nvPicPr>
        <p:blipFill>
          <a:blip r:embed="rId6">
            <a:alphaModFix/>
          </a:blip>
          <a:stretch>
            <a:fillRect/>
          </a:stretch>
        </p:blipFill>
        <p:spPr>
          <a:xfrm>
            <a:off x="735147" y="4158850"/>
            <a:ext cx="210375" cy="250200"/>
          </a:xfrm>
          <a:prstGeom prst="rect">
            <a:avLst/>
          </a:prstGeom>
          <a:noFill/>
          <a:ln>
            <a:noFill/>
          </a:ln>
        </p:spPr>
      </p:pic>
      <p:pic>
        <p:nvPicPr>
          <p:cNvPr id="378" name="Google Shape;378;p54"/>
          <p:cNvPicPr preferRelativeResize="0"/>
          <p:nvPr/>
        </p:nvPicPr>
        <p:blipFill>
          <a:blip r:embed="rId7">
            <a:alphaModFix/>
          </a:blip>
          <a:stretch>
            <a:fillRect/>
          </a:stretch>
        </p:blipFill>
        <p:spPr>
          <a:xfrm>
            <a:off x="735150" y="4441950"/>
            <a:ext cx="210375" cy="322575"/>
          </a:xfrm>
          <a:prstGeom prst="rect">
            <a:avLst/>
          </a:prstGeom>
          <a:noFill/>
          <a:ln>
            <a:noFill/>
          </a:ln>
        </p:spPr>
      </p:pic>
      <p:sp>
        <p:nvSpPr>
          <p:cNvPr id="379" name="Google Shape;379;p54"/>
          <p:cNvSpPr txBox="1"/>
          <p:nvPr/>
        </p:nvSpPr>
        <p:spPr>
          <a:xfrm>
            <a:off x="4257650" y="3673200"/>
            <a:ext cx="40806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1800"/>
              <a:t>缺點:不能抓到feature之間的關係</a:t>
            </a:r>
            <a:endParaRPr b="1" sz="1800"/>
          </a:p>
          <a:p>
            <a:pPr indent="0" lvl="0" marL="0" rtl="0" algn="l">
              <a:spcBef>
                <a:spcPts val="0"/>
              </a:spcBef>
              <a:spcAft>
                <a:spcPts val="0"/>
              </a:spcAft>
              <a:buNone/>
            </a:pPr>
            <a:r>
              <a:t/>
            </a:r>
            <a:endParaRPr/>
          </a:p>
        </p:txBody>
      </p:sp>
      <p:sp>
        <p:nvSpPr>
          <p:cNvPr id="380" name="Google Shape;380;p54"/>
          <p:cNvSpPr txBox="1"/>
          <p:nvPr/>
        </p:nvSpPr>
        <p:spPr>
          <a:xfrm>
            <a:off x="821225" y="593150"/>
            <a:ext cx="5878800" cy="44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2400">
                <a:latin typeface="Lato"/>
                <a:ea typeface="Lato"/>
                <a:cs typeface="Lato"/>
                <a:sym typeface="Lato"/>
              </a:rPr>
              <a:t>Shallow model: rating regression</a:t>
            </a:r>
            <a:endParaRPr b="1" sz="24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5"/>
          <p:cNvSpPr txBox="1"/>
          <p:nvPr>
            <p:ph type="title"/>
          </p:nvPr>
        </p:nvSpPr>
        <p:spPr>
          <a:xfrm>
            <a:off x="727650" y="572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Metric-based Auto-Instructor(MAI)   </a:t>
            </a:r>
            <a:r>
              <a:rPr lang="zh-TW" sz="1500"/>
              <a:t>2018 AAAI</a:t>
            </a:r>
            <a:endParaRPr sz="1500"/>
          </a:p>
        </p:txBody>
      </p:sp>
      <p:sp>
        <p:nvSpPr>
          <p:cNvPr id="386" name="Google Shape;386;p55"/>
          <p:cNvSpPr txBox="1"/>
          <p:nvPr>
            <p:ph idx="1" type="body"/>
          </p:nvPr>
        </p:nvSpPr>
        <p:spPr>
          <a:xfrm>
            <a:off x="175375" y="1386588"/>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b="1" lang="zh-TW" sz="1800">
                <a:solidFill>
                  <a:srgbClr val="000000"/>
                </a:solidFill>
              </a:rPr>
              <a:t>可處理mixed data (類別與數值)</a:t>
            </a:r>
            <a:endParaRPr b="1" sz="1800">
              <a:solidFill>
                <a:srgbClr val="000000"/>
              </a:solidFill>
            </a:endParaRPr>
          </a:p>
          <a:p>
            <a:pPr indent="0" lvl="0" marL="165100" rtl="0" algn="l">
              <a:spcBef>
                <a:spcPts val="1600"/>
              </a:spcBef>
              <a:spcAft>
                <a:spcPts val="0"/>
              </a:spcAft>
              <a:buNone/>
            </a:pPr>
            <a:r>
              <a:t/>
            </a:r>
            <a:endParaRPr b="1" sz="1800">
              <a:solidFill>
                <a:srgbClr val="000000"/>
              </a:solidFill>
            </a:endParaRPr>
          </a:p>
          <a:p>
            <a:pPr indent="-342900" lvl="0" marL="457200" rtl="0" algn="l">
              <a:spcBef>
                <a:spcPts val="1600"/>
              </a:spcBef>
              <a:spcAft>
                <a:spcPts val="0"/>
              </a:spcAft>
              <a:buClr>
                <a:srgbClr val="000000"/>
              </a:buClr>
              <a:buSzPts val="1800"/>
              <a:buChar char="●"/>
            </a:pPr>
            <a:r>
              <a:rPr b="1" lang="zh-TW" sz="1800">
                <a:solidFill>
                  <a:srgbClr val="000000"/>
                </a:solidFill>
              </a:rPr>
              <a:t>同時考慮feature level與object level</a:t>
            </a:r>
            <a:endParaRPr b="1" sz="1800">
              <a:solidFill>
                <a:srgbClr val="000000"/>
              </a:solidFill>
            </a:endParaRPr>
          </a:p>
          <a:p>
            <a:pPr indent="0" lvl="0" marL="457200" rtl="0" algn="l">
              <a:spcBef>
                <a:spcPts val="1600"/>
              </a:spcBef>
              <a:spcAft>
                <a:spcPts val="1600"/>
              </a:spcAft>
              <a:buNone/>
            </a:pPr>
            <a:r>
              <a:t/>
            </a:r>
            <a:endParaRPr sz="1800">
              <a:solidFill>
                <a:srgbClr val="000000"/>
              </a:solidFill>
            </a:endParaRPr>
          </a:p>
        </p:txBody>
      </p:sp>
      <p:pic>
        <p:nvPicPr>
          <p:cNvPr id="387" name="Google Shape;387;p55"/>
          <p:cNvPicPr preferRelativeResize="0"/>
          <p:nvPr/>
        </p:nvPicPr>
        <p:blipFill>
          <a:blip r:embed="rId3">
            <a:alphaModFix/>
          </a:blip>
          <a:stretch>
            <a:fillRect/>
          </a:stretch>
        </p:blipFill>
        <p:spPr>
          <a:xfrm>
            <a:off x="4572000" y="1152475"/>
            <a:ext cx="4409000" cy="3515124"/>
          </a:xfrm>
          <a:prstGeom prst="rect">
            <a:avLst/>
          </a:prstGeom>
          <a:noFill/>
          <a:ln>
            <a:noFill/>
          </a:ln>
        </p:spPr>
      </p:pic>
      <p:sp>
        <p:nvSpPr>
          <p:cNvPr id="388" name="Google Shape;388;p55"/>
          <p:cNvSpPr txBox="1"/>
          <p:nvPr/>
        </p:nvSpPr>
        <p:spPr>
          <a:xfrm>
            <a:off x="664800" y="4347100"/>
            <a:ext cx="3619500" cy="26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t>Paper:</a:t>
            </a:r>
            <a:r>
              <a:rPr lang="zh-TW" u="sng">
                <a:solidFill>
                  <a:schemeClr val="hlink"/>
                </a:solidFill>
                <a:hlinkClick r:id="rId4"/>
              </a:rPr>
              <a:t>https://pse.is/JCSLA</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6"/>
          <p:cNvSpPr txBox="1"/>
          <p:nvPr>
            <p:ph type="title"/>
          </p:nvPr>
        </p:nvSpPr>
        <p:spPr>
          <a:xfrm>
            <a:off x="729450" y="6346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Metric learning-度量學習 </a:t>
            </a:r>
            <a:endParaRPr/>
          </a:p>
        </p:txBody>
      </p:sp>
      <p:sp>
        <p:nvSpPr>
          <p:cNvPr id="394" name="Google Shape;394;p56"/>
          <p:cNvSpPr txBox="1"/>
          <p:nvPr>
            <p:ph idx="1" type="body"/>
          </p:nvPr>
        </p:nvSpPr>
        <p:spPr>
          <a:xfrm>
            <a:off x="781400" y="1441200"/>
            <a:ext cx="7688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666666"/>
              </a:buClr>
              <a:buSzPts val="1800"/>
              <a:buFont typeface="Arial"/>
              <a:buChar char="●"/>
            </a:pPr>
            <a:r>
              <a:rPr b="1" lang="zh-TW" sz="1800">
                <a:solidFill>
                  <a:srgbClr val="666666"/>
                </a:solidFill>
                <a:highlight>
                  <a:srgbClr val="FFFFFF"/>
                </a:highlight>
                <a:latin typeface="Arial"/>
                <a:ea typeface="Arial"/>
                <a:cs typeface="Arial"/>
                <a:sym typeface="Arial"/>
              </a:rPr>
              <a:t>一個度量是一個定義集合中元素之間距離的函式</a:t>
            </a:r>
            <a:endParaRPr b="1" sz="1800">
              <a:solidFill>
                <a:srgbClr val="666666"/>
              </a:solidFill>
              <a:highlight>
                <a:srgbClr val="FFFFFF"/>
              </a:highlight>
              <a:latin typeface="Arial"/>
              <a:ea typeface="Arial"/>
              <a:cs typeface="Arial"/>
              <a:sym typeface="Arial"/>
            </a:endParaRPr>
          </a:p>
          <a:p>
            <a:pPr indent="0" lvl="0" marL="457200" rtl="0" algn="l">
              <a:spcBef>
                <a:spcPts val="1600"/>
              </a:spcBef>
              <a:spcAft>
                <a:spcPts val="0"/>
              </a:spcAft>
              <a:buNone/>
            </a:pPr>
            <a:r>
              <a:t/>
            </a:r>
            <a:endParaRPr b="1" sz="1800">
              <a:solidFill>
                <a:srgbClr val="666666"/>
              </a:solidFill>
              <a:highlight>
                <a:srgbClr val="FFFFFF"/>
              </a:highlight>
              <a:latin typeface="Arial"/>
              <a:ea typeface="Arial"/>
              <a:cs typeface="Arial"/>
              <a:sym typeface="Arial"/>
            </a:endParaRPr>
          </a:p>
          <a:p>
            <a:pPr indent="-342900" lvl="0" marL="457200" rtl="0" algn="l">
              <a:spcBef>
                <a:spcPts val="1600"/>
              </a:spcBef>
              <a:spcAft>
                <a:spcPts val="0"/>
              </a:spcAft>
              <a:buClr>
                <a:srgbClr val="666666"/>
              </a:buClr>
              <a:buSzPts val="1800"/>
              <a:buFont typeface="Arial"/>
              <a:buChar char="●"/>
            </a:pPr>
            <a:r>
              <a:rPr b="1" lang="zh-TW" sz="1800">
                <a:solidFill>
                  <a:srgbClr val="666666"/>
                </a:solidFill>
                <a:highlight>
                  <a:srgbClr val="FFFFFF"/>
                </a:highlight>
                <a:latin typeface="Arial"/>
                <a:ea typeface="Arial"/>
                <a:cs typeface="Arial"/>
                <a:sym typeface="Arial"/>
              </a:rPr>
              <a:t>度量學習也叫作相似度學習</a:t>
            </a:r>
            <a:endParaRPr b="1" sz="1800">
              <a:solidFill>
                <a:srgbClr val="666666"/>
              </a:solidFill>
              <a:highlight>
                <a:srgbClr val="FFFFFF"/>
              </a:highlight>
              <a:latin typeface="Arial"/>
              <a:ea typeface="Arial"/>
              <a:cs typeface="Arial"/>
              <a:sym typeface="Arial"/>
            </a:endParaRPr>
          </a:p>
          <a:p>
            <a:pPr indent="0" lvl="0" marL="457200" rtl="0" algn="l">
              <a:spcBef>
                <a:spcPts val="1600"/>
              </a:spcBef>
              <a:spcAft>
                <a:spcPts val="1600"/>
              </a:spcAft>
              <a:buNone/>
            </a:pPr>
            <a:r>
              <a:t/>
            </a:r>
            <a:endParaRPr b="1" sz="1350">
              <a:solidFill>
                <a:srgbClr val="666666"/>
              </a:solidFill>
              <a:highlight>
                <a:srgbClr val="FFFFFF"/>
              </a:highlight>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7"/>
          <p:cNvSpPr txBox="1"/>
          <p:nvPr>
            <p:ph type="title"/>
          </p:nvPr>
        </p:nvSpPr>
        <p:spPr>
          <a:xfrm>
            <a:off x="727650" y="6043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Metric-based Auto-Instructor(MAI)</a:t>
            </a:r>
            <a:endParaRPr/>
          </a:p>
        </p:txBody>
      </p:sp>
      <p:sp>
        <p:nvSpPr>
          <p:cNvPr id="400" name="Google Shape;400;p57"/>
          <p:cNvSpPr txBox="1"/>
          <p:nvPr>
            <p:ph idx="1" type="body"/>
          </p:nvPr>
        </p:nvSpPr>
        <p:spPr>
          <a:xfrm>
            <a:off x="727650" y="1605975"/>
            <a:ext cx="7688700" cy="22611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lang="zh-TW" sz="1500">
                <a:solidFill>
                  <a:srgbClr val="000000"/>
                </a:solidFill>
              </a:rPr>
              <a:t>一共分成三層Layer</a:t>
            </a:r>
            <a:endParaRPr sz="1500">
              <a:solidFill>
                <a:srgbClr val="000000"/>
              </a:solidFill>
            </a:endParaRPr>
          </a:p>
          <a:p>
            <a:pPr indent="-323850" lvl="0" marL="457200" rtl="0" algn="l">
              <a:spcBef>
                <a:spcPts val="1600"/>
              </a:spcBef>
              <a:spcAft>
                <a:spcPts val="0"/>
              </a:spcAft>
              <a:buClr>
                <a:srgbClr val="000000"/>
              </a:buClr>
              <a:buSzPts val="1500"/>
              <a:buChar char="●"/>
            </a:pPr>
            <a:r>
              <a:rPr lang="zh-TW" sz="1500">
                <a:solidFill>
                  <a:srgbClr val="000000"/>
                </a:solidFill>
              </a:rPr>
              <a:t>Auto-instructive Metric Learning</a:t>
            </a:r>
            <a:endParaRPr sz="1500">
              <a:solidFill>
                <a:srgbClr val="000000"/>
              </a:solidFill>
            </a:endParaRPr>
          </a:p>
          <a:p>
            <a:pPr indent="0" lvl="0" marL="914400" rtl="0" algn="l">
              <a:spcBef>
                <a:spcPts val="1600"/>
              </a:spcBef>
              <a:spcAft>
                <a:spcPts val="0"/>
              </a:spcAft>
              <a:buNone/>
            </a:pPr>
            <a:r>
              <a:t/>
            </a:r>
            <a:endParaRPr sz="1500">
              <a:solidFill>
                <a:srgbClr val="000000"/>
              </a:solidFill>
            </a:endParaRPr>
          </a:p>
          <a:p>
            <a:pPr indent="-323850" lvl="0" marL="457200" rtl="0" algn="l">
              <a:spcBef>
                <a:spcPts val="1600"/>
              </a:spcBef>
              <a:spcAft>
                <a:spcPts val="0"/>
              </a:spcAft>
              <a:buClr>
                <a:srgbClr val="000000"/>
              </a:buClr>
              <a:buSzPts val="1500"/>
              <a:buChar char="●"/>
            </a:pPr>
            <a:r>
              <a:rPr lang="zh-TW" sz="1500">
                <a:solidFill>
                  <a:srgbClr val="000000"/>
                </a:solidFill>
              </a:rPr>
              <a:t>Representation</a:t>
            </a:r>
            <a:endParaRPr sz="1500">
              <a:solidFill>
                <a:srgbClr val="000000"/>
              </a:solidFill>
            </a:endParaRPr>
          </a:p>
          <a:p>
            <a:pPr indent="0" lvl="0" marL="914400" rtl="0" algn="l">
              <a:spcBef>
                <a:spcPts val="1600"/>
              </a:spcBef>
              <a:spcAft>
                <a:spcPts val="0"/>
              </a:spcAft>
              <a:buNone/>
            </a:pPr>
            <a:r>
              <a:t/>
            </a:r>
            <a:endParaRPr sz="1500">
              <a:solidFill>
                <a:srgbClr val="000000"/>
              </a:solidFill>
            </a:endParaRPr>
          </a:p>
          <a:p>
            <a:pPr indent="-323850" lvl="0" marL="457200" rtl="0" algn="l">
              <a:spcBef>
                <a:spcPts val="1600"/>
              </a:spcBef>
              <a:spcAft>
                <a:spcPts val="0"/>
              </a:spcAft>
              <a:buClr>
                <a:srgbClr val="000000"/>
              </a:buClr>
              <a:buSzPts val="1500"/>
              <a:buChar char="●"/>
            </a:pPr>
            <a:r>
              <a:rPr lang="zh-TW" sz="1500">
                <a:solidFill>
                  <a:srgbClr val="000000"/>
                </a:solidFill>
              </a:rPr>
              <a:t>Encoding</a:t>
            </a:r>
            <a:endParaRPr sz="1500">
              <a:solidFill>
                <a:srgbClr val="000000"/>
              </a:solidFill>
            </a:endParaRPr>
          </a:p>
          <a:p>
            <a:pPr indent="0" lvl="0" marL="914400" rtl="0" algn="l">
              <a:spcBef>
                <a:spcPts val="1600"/>
              </a:spcBef>
              <a:spcAft>
                <a:spcPts val="0"/>
              </a:spcAft>
              <a:buNone/>
            </a:pPr>
            <a:r>
              <a:t/>
            </a:r>
            <a:endParaRPr sz="1500">
              <a:solidFill>
                <a:srgbClr val="000000"/>
              </a:solidFill>
            </a:endParaRPr>
          </a:p>
          <a:p>
            <a:pPr indent="0" lvl="0" marL="0" rtl="0" algn="l">
              <a:spcBef>
                <a:spcPts val="1600"/>
              </a:spcBef>
              <a:spcAft>
                <a:spcPts val="0"/>
              </a:spcAft>
              <a:buNone/>
            </a:pPr>
            <a:r>
              <a:t/>
            </a:r>
            <a:endParaRPr sz="1500">
              <a:solidFill>
                <a:srgbClr val="000000"/>
              </a:solidFill>
            </a:endParaRPr>
          </a:p>
          <a:p>
            <a:pPr indent="0" lvl="0" marL="0" rtl="0" algn="l">
              <a:spcBef>
                <a:spcPts val="1600"/>
              </a:spcBef>
              <a:spcAft>
                <a:spcPts val="0"/>
              </a:spcAft>
              <a:buNone/>
            </a:pPr>
            <a:r>
              <a:t/>
            </a:r>
            <a:endParaRPr sz="1500">
              <a:solidFill>
                <a:srgbClr val="000000"/>
              </a:solidFill>
            </a:endParaRPr>
          </a:p>
          <a:p>
            <a:pPr indent="0" lvl="0" marL="457200" rtl="0" algn="l">
              <a:spcBef>
                <a:spcPts val="1600"/>
              </a:spcBef>
              <a:spcAft>
                <a:spcPts val="1600"/>
              </a:spcAft>
              <a:buNone/>
            </a:pPr>
            <a:r>
              <a:t/>
            </a:r>
            <a:endParaRPr sz="1500">
              <a:solidFill>
                <a:srgbClr val="000000"/>
              </a:solidFill>
            </a:endParaRPr>
          </a:p>
        </p:txBody>
      </p:sp>
      <p:pic>
        <p:nvPicPr>
          <p:cNvPr id="401" name="Google Shape;401;p57"/>
          <p:cNvPicPr preferRelativeResize="0"/>
          <p:nvPr/>
        </p:nvPicPr>
        <p:blipFill>
          <a:blip r:embed="rId3">
            <a:alphaModFix/>
          </a:blip>
          <a:stretch>
            <a:fillRect/>
          </a:stretch>
        </p:blipFill>
        <p:spPr>
          <a:xfrm>
            <a:off x="4572000" y="1678975"/>
            <a:ext cx="4409000" cy="3515124"/>
          </a:xfrm>
          <a:prstGeom prst="rect">
            <a:avLst/>
          </a:prstGeom>
          <a:noFill/>
          <a:ln>
            <a:noFill/>
          </a:ln>
        </p:spPr>
      </p:pic>
      <p:cxnSp>
        <p:nvCxnSpPr>
          <p:cNvPr id="402" name="Google Shape;402;p57"/>
          <p:cNvCxnSpPr/>
          <p:nvPr/>
        </p:nvCxnSpPr>
        <p:spPr>
          <a:xfrm>
            <a:off x="4019700" y="2334025"/>
            <a:ext cx="1003200" cy="58500"/>
          </a:xfrm>
          <a:prstGeom prst="straightConnector1">
            <a:avLst/>
          </a:prstGeom>
          <a:noFill/>
          <a:ln cap="flat" cmpd="sng" w="9525">
            <a:solidFill>
              <a:schemeClr val="dk2"/>
            </a:solidFill>
            <a:prstDash val="solid"/>
            <a:round/>
            <a:headEnd len="med" w="med" type="none"/>
            <a:tailEnd len="med" w="med" type="triangle"/>
          </a:ln>
        </p:spPr>
      </p:cxnSp>
      <p:cxnSp>
        <p:nvCxnSpPr>
          <p:cNvPr id="403" name="Google Shape;403;p57"/>
          <p:cNvCxnSpPr/>
          <p:nvPr/>
        </p:nvCxnSpPr>
        <p:spPr>
          <a:xfrm flipH="1" rot="10800000">
            <a:off x="2660425" y="3229550"/>
            <a:ext cx="2133300" cy="25200"/>
          </a:xfrm>
          <a:prstGeom prst="straightConnector1">
            <a:avLst/>
          </a:prstGeom>
          <a:noFill/>
          <a:ln cap="flat" cmpd="sng" w="9525">
            <a:solidFill>
              <a:schemeClr val="dk2"/>
            </a:solidFill>
            <a:prstDash val="solid"/>
            <a:round/>
            <a:headEnd len="med" w="med" type="none"/>
            <a:tailEnd len="med" w="med" type="triangle"/>
          </a:ln>
        </p:spPr>
      </p:cxnSp>
      <p:cxnSp>
        <p:nvCxnSpPr>
          <p:cNvPr id="404" name="Google Shape;404;p57"/>
          <p:cNvCxnSpPr/>
          <p:nvPr/>
        </p:nvCxnSpPr>
        <p:spPr>
          <a:xfrm flipH="1" rot="10800000">
            <a:off x="2120950" y="3815850"/>
            <a:ext cx="2672700" cy="340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8"/>
          <p:cNvSpPr txBox="1"/>
          <p:nvPr>
            <p:ph type="title"/>
          </p:nvPr>
        </p:nvSpPr>
        <p:spPr>
          <a:xfrm>
            <a:off x="727650" y="5563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MAI -  Encoding Layer</a:t>
            </a:r>
            <a:endParaRPr/>
          </a:p>
        </p:txBody>
      </p:sp>
      <p:pic>
        <p:nvPicPr>
          <p:cNvPr id="410" name="Google Shape;410;p58"/>
          <p:cNvPicPr preferRelativeResize="0"/>
          <p:nvPr/>
        </p:nvPicPr>
        <p:blipFill>
          <a:blip r:embed="rId3">
            <a:alphaModFix/>
          </a:blip>
          <a:stretch>
            <a:fillRect/>
          </a:stretch>
        </p:blipFill>
        <p:spPr>
          <a:xfrm>
            <a:off x="4572000" y="1152475"/>
            <a:ext cx="4409000" cy="3515124"/>
          </a:xfrm>
          <a:prstGeom prst="rect">
            <a:avLst/>
          </a:prstGeom>
          <a:noFill/>
          <a:ln>
            <a:noFill/>
          </a:ln>
        </p:spPr>
      </p:pic>
      <p:sp>
        <p:nvSpPr>
          <p:cNvPr id="411" name="Google Shape;411;p58"/>
          <p:cNvSpPr/>
          <p:nvPr/>
        </p:nvSpPr>
        <p:spPr>
          <a:xfrm>
            <a:off x="4580225" y="3038675"/>
            <a:ext cx="4409100" cy="437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cxnSp>
        <p:nvCxnSpPr>
          <p:cNvPr id="412" name="Google Shape;412;p58"/>
          <p:cNvCxnSpPr>
            <a:stCxn id="411" idx="0"/>
            <a:endCxn id="411" idx="2"/>
          </p:cNvCxnSpPr>
          <p:nvPr/>
        </p:nvCxnSpPr>
        <p:spPr>
          <a:xfrm>
            <a:off x="6784775" y="3038675"/>
            <a:ext cx="0" cy="437400"/>
          </a:xfrm>
          <a:prstGeom prst="straightConnector1">
            <a:avLst/>
          </a:prstGeom>
          <a:noFill/>
          <a:ln cap="flat" cmpd="sng" w="19050">
            <a:solidFill>
              <a:srgbClr val="FF0000"/>
            </a:solidFill>
            <a:prstDash val="dash"/>
            <a:round/>
            <a:headEnd len="med" w="med" type="none"/>
            <a:tailEnd len="med" w="med" type="none"/>
          </a:ln>
        </p:spPr>
      </p:cxnSp>
      <p:sp>
        <p:nvSpPr>
          <p:cNvPr id="413" name="Google Shape;413;p58"/>
          <p:cNvSpPr txBox="1"/>
          <p:nvPr/>
        </p:nvSpPr>
        <p:spPr>
          <a:xfrm>
            <a:off x="5291725" y="974025"/>
            <a:ext cx="778200" cy="2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t>Plain</a:t>
            </a:r>
            <a:endParaRPr/>
          </a:p>
        </p:txBody>
      </p:sp>
      <p:sp>
        <p:nvSpPr>
          <p:cNvPr id="414" name="Google Shape;414;p58"/>
          <p:cNvSpPr txBox="1"/>
          <p:nvPr/>
        </p:nvSpPr>
        <p:spPr>
          <a:xfrm>
            <a:off x="7504500" y="974025"/>
            <a:ext cx="937200" cy="2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t>Coupled</a:t>
            </a:r>
            <a:endParaRPr/>
          </a:p>
        </p:txBody>
      </p:sp>
      <p:sp>
        <p:nvSpPr>
          <p:cNvPr id="415" name="Google Shape;415;p58"/>
          <p:cNvSpPr txBox="1"/>
          <p:nvPr/>
        </p:nvSpPr>
        <p:spPr>
          <a:xfrm>
            <a:off x="482150" y="1364150"/>
            <a:ext cx="4262700" cy="1934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zh-TW" sz="1800"/>
              <a:t>Plain encoding</a:t>
            </a:r>
            <a:r>
              <a:rPr b="1" lang="zh-TW"/>
              <a:t> :</a:t>
            </a:r>
            <a:endParaRPr b="1"/>
          </a:p>
          <a:p>
            <a:pPr indent="0" lvl="0" marL="457200" rtl="0" algn="l">
              <a:spcBef>
                <a:spcPts val="0"/>
              </a:spcBef>
              <a:spcAft>
                <a:spcPts val="0"/>
              </a:spcAft>
              <a:buNone/>
            </a:pPr>
            <a:r>
              <a:t/>
            </a:r>
            <a:endParaRPr/>
          </a:p>
          <a:p>
            <a:pPr indent="0" lvl="0" marL="457200" rtl="0" algn="l">
              <a:spcBef>
                <a:spcPts val="0"/>
              </a:spcBef>
              <a:spcAft>
                <a:spcPts val="0"/>
              </a:spcAft>
              <a:buNone/>
            </a:pPr>
            <a:r>
              <a:rPr lang="zh-TW" sz="1800"/>
              <a:t>數值和類別做one-hot</a:t>
            </a:r>
            <a:endParaRPr sz="1800"/>
          </a:p>
          <a:p>
            <a:pPr indent="0" lvl="0" marL="457200" rtl="0" algn="l">
              <a:spcBef>
                <a:spcPts val="0"/>
              </a:spcBef>
              <a:spcAft>
                <a:spcPts val="0"/>
              </a:spcAft>
              <a:buNone/>
            </a:pPr>
            <a:r>
              <a:rPr lang="zh-TW" sz="1800"/>
              <a:t>兩者concat起來</a:t>
            </a:r>
            <a:endParaRPr sz="1800"/>
          </a:p>
          <a:p>
            <a:pPr indent="0" lvl="0" marL="45720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9"/>
          <p:cNvSpPr txBox="1"/>
          <p:nvPr>
            <p:ph type="title"/>
          </p:nvPr>
        </p:nvSpPr>
        <p:spPr>
          <a:xfrm>
            <a:off x="727650" y="5637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MAI -  Encoding Layer</a:t>
            </a:r>
            <a:endParaRPr/>
          </a:p>
        </p:txBody>
      </p:sp>
      <p:pic>
        <p:nvPicPr>
          <p:cNvPr id="421" name="Google Shape;421;p59"/>
          <p:cNvPicPr preferRelativeResize="0"/>
          <p:nvPr/>
        </p:nvPicPr>
        <p:blipFill>
          <a:blip r:embed="rId3">
            <a:alphaModFix/>
          </a:blip>
          <a:stretch>
            <a:fillRect/>
          </a:stretch>
        </p:blipFill>
        <p:spPr>
          <a:xfrm>
            <a:off x="4572000" y="1152475"/>
            <a:ext cx="4409000" cy="3515124"/>
          </a:xfrm>
          <a:prstGeom prst="rect">
            <a:avLst/>
          </a:prstGeom>
          <a:noFill/>
          <a:ln>
            <a:noFill/>
          </a:ln>
        </p:spPr>
      </p:pic>
      <p:sp>
        <p:nvSpPr>
          <p:cNvPr id="422" name="Google Shape;422;p59"/>
          <p:cNvSpPr/>
          <p:nvPr/>
        </p:nvSpPr>
        <p:spPr>
          <a:xfrm>
            <a:off x="4580225" y="3038675"/>
            <a:ext cx="4409100" cy="437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cxnSp>
        <p:nvCxnSpPr>
          <p:cNvPr id="423" name="Google Shape;423;p59"/>
          <p:cNvCxnSpPr>
            <a:stCxn id="422" idx="0"/>
            <a:endCxn id="422" idx="2"/>
          </p:cNvCxnSpPr>
          <p:nvPr/>
        </p:nvCxnSpPr>
        <p:spPr>
          <a:xfrm>
            <a:off x="6784775" y="3038675"/>
            <a:ext cx="0" cy="437400"/>
          </a:xfrm>
          <a:prstGeom prst="straightConnector1">
            <a:avLst/>
          </a:prstGeom>
          <a:noFill/>
          <a:ln cap="flat" cmpd="sng" w="19050">
            <a:solidFill>
              <a:srgbClr val="FF0000"/>
            </a:solidFill>
            <a:prstDash val="dash"/>
            <a:round/>
            <a:headEnd len="med" w="med" type="none"/>
            <a:tailEnd len="med" w="med" type="none"/>
          </a:ln>
        </p:spPr>
      </p:cxnSp>
      <p:sp>
        <p:nvSpPr>
          <p:cNvPr id="424" name="Google Shape;424;p59"/>
          <p:cNvSpPr txBox="1"/>
          <p:nvPr/>
        </p:nvSpPr>
        <p:spPr>
          <a:xfrm>
            <a:off x="5291725" y="974025"/>
            <a:ext cx="778200" cy="2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t>Plain</a:t>
            </a:r>
            <a:endParaRPr/>
          </a:p>
        </p:txBody>
      </p:sp>
      <p:sp>
        <p:nvSpPr>
          <p:cNvPr id="425" name="Google Shape;425;p59"/>
          <p:cNvSpPr txBox="1"/>
          <p:nvPr/>
        </p:nvSpPr>
        <p:spPr>
          <a:xfrm>
            <a:off x="7504500" y="974025"/>
            <a:ext cx="937200" cy="2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t>Coupled</a:t>
            </a:r>
            <a:endParaRPr/>
          </a:p>
        </p:txBody>
      </p:sp>
      <p:pic>
        <p:nvPicPr>
          <p:cNvPr id="426" name="Google Shape;426;p59"/>
          <p:cNvPicPr preferRelativeResize="0"/>
          <p:nvPr/>
        </p:nvPicPr>
        <p:blipFill>
          <a:blip r:embed="rId4">
            <a:alphaModFix/>
          </a:blip>
          <a:stretch>
            <a:fillRect/>
          </a:stretch>
        </p:blipFill>
        <p:spPr>
          <a:xfrm>
            <a:off x="331506" y="2396712"/>
            <a:ext cx="4103381" cy="740975"/>
          </a:xfrm>
          <a:prstGeom prst="rect">
            <a:avLst/>
          </a:prstGeom>
          <a:noFill/>
          <a:ln>
            <a:noFill/>
          </a:ln>
        </p:spPr>
      </p:pic>
      <p:sp>
        <p:nvSpPr>
          <p:cNvPr id="427" name="Google Shape;427;p59"/>
          <p:cNvSpPr txBox="1"/>
          <p:nvPr/>
        </p:nvSpPr>
        <p:spPr>
          <a:xfrm>
            <a:off x="378075" y="1501675"/>
            <a:ext cx="4409100" cy="990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b="1" lang="zh-TW" sz="1800"/>
              <a:t>Coupled encoding</a:t>
            </a:r>
            <a:r>
              <a:rPr b="1" lang="zh-TW"/>
              <a:t> :</a:t>
            </a:r>
            <a:endParaRPr b="1"/>
          </a:p>
          <a:p>
            <a:pPr indent="0" lvl="0" marL="457200" rtl="0" algn="l">
              <a:spcBef>
                <a:spcPts val="0"/>
              </a:spcBef>
              <a:spcAft>
                <a:spcPts val="0"/>
              </a:spcAft>
              <a:buNone/>
            </a:pPr>
            <a:r>
              <a:t/>
            </a:r>
            <a:endParaRPr/>
          </a:p>
          <a:p>
            <a:pPr indent="0" lvl="0" marL="457200" rtl="0" algn="l">
              <a:spcBef>
                <a:spcPts val="0"/>
              </a:spcBef>
              <a:spcAft>
                <a:spcPts val="0"/>
              </a:spcAft>
              <a:buNone/>
            </a:pPr>
            <a:r>
              <a:rPr lang="zh-TW" sz="1800"/>
              <a:t>建立一個類別和數值之間的密度矩陣</a:t>
            </a:r>
            <a:endParaRPr sz="1800"/>
          </a:p>
          <a:p>
            <a:pPr indent="0" lvl="0" marL="457200" rtl="0" algn="l">
              <a:spcBef>
                <a:spcPts val="0"/>
              </a:spcBef>
              <a:spcAft>
                <a:spcPts val="0"/>
              </a:spcAft>
              <a:buNone/>
            </a:pPr>
            <a:r>
              <a:t/>
            </a:r>
            <a:endParaRPr sz="1800"/>
          </a:p>
          <a:p>
            <a:pPr indent="0" lvl="0" marL="457200" rtl="0" algn="l">
              <a:spcBef>
                <a:spcPts val="0"/>
              </a:spcBef>
              <a:spcAft>
                <a:spcPts val="0"/>
              </a:spcAft>
              <a:buNone/>
            </a:pPr>
            <a:r>
              <a:t/>
            </a:r>
            <a:endParaRPr sz="1800"/>
          </a:p>
          <a:p>
            <a:pPr indent="0" lvl="0" marL="457200" rtl="0" algn="l">
              <a:spcBef>
                <a:spcPts val="0"/>
              </a:spcBef>
              <a:spcAft>
                <a:spcPts val="0"/>
              </a:spcAft>
              <a:buNone/>
            </a:pPr>
            <a:r>
              <a:t/>
            </a:r>
            <a:endParaRPr sz="1800"/>
          </a:p>
          <a:p>
            <a:pPr indent="0" lvl="0" marL="457200" rtl="0" algn="l">
              <a:spcBef>
                <a:spcPts val="0"/>
              </a:spcBef>
              <a:spcAft>
                <a:spcPts val="0"/>
              </a:spcAft>
              <a:buNone/>
            </a:pPr>
            <a:r>
              <a:rPr lang="zh-TW" sz="1800"/>
              <a:t>ai:連續型feature</a:t>
            </a:r>
            <a:endParaRPr sz="1800"/>
          </a:p>
          <a:p>
            <a:pPr indent="0" lvl="0" marL="457200" rtl="0" algn="l">
              <a:spcBef>
                <a:spcPts val="0"/>
              </a:spcBef>
              <a:spcAft>
                <a:spcPts val="0"/>
              </a:spcAft>
              <a:buNone/>
            </a:pPr>
            <a:r>
              <a:rPr lang="zh-TW" sz="1800"/>
              <a:t>vj:類別型feature</a:t>
            </a:r>
            <a:endParaRPr sz="1800"/>
          </a:p>
          <a:p>
            <a:pPr indent="0" lvl="0" marL="457200" rtl="0" algn="l">
              <a:spcBef>
                <a:spcPts val="0"/>
              </a:spcBef>
              <a:spcAft>
                <a:spcPts val="0"/>
              </a:spcAft>
              <a:buNone/>
            </a:pPr>
            <a:r>
              <a:t/>
            </a:r>
            <a:endParaRPr sz="1800"/>
          </a:p>
          <a:p>
            <a:pPr indent="0" lvl="0" marL="457200" rtl="0" algn="l">
              <a:spcBef>
                <a:spcPts val="0"/>
              </a:spcBef>
              <a:spcAft>
                <a:spcPts val="0"/>
              </a:spcAft>
              <a:buNone/>
            </a:pPr>
            <a:r>
              <a:t/>
            </a:r>
            <a:endParaRPr sz="1800"/>
          </a:p>
          <a:p>
            <a:pPr indent="0" lvl="0" marL="457200" rtl="0" algn="l">
              <a:spcBef>
                <a:spcPts val="0"/>
              </a:spcBef>
              <a:spcAft>
                <a:spcPts val="0"/>
              </a:spcAft>
              <a:buNone/>
            </a:pPr>
            <a:r>
              <a:t/>
            </a:r>
            <a:endParaRPr sz="1800"/>
          </a:p>
          <a:p>
            <a:pPr indent="0" lvl="0" marL="457200" rtl="0" algn="l">
              <a:spcBef>
                <a:spcPts val="0"/>
              </a:spcBef>
              <a:spcAft>
                <a:spcPts val="0"/>
              </a:spcAft>
              <a:buNone/>
            </a:pPr>
            <a:r>
              <a:t/>
            </a:r>
            <a:endParaRPr sz="1800"/>
          </a:p>
          <a:p>
            <a:pPr indent="0" lvl="0" marL="457200" rtl="0" algn="l">
              <a:spcBef>
                <a:spcPts val="0"/>
              </a:spcBef>
              <a:spcAft>
                <a:spcPts val="0"/>
              </a:spcAft>
              <a:buNone/>
            </a:pPr>
            <a:r>
              <a:t/>
            </a:r>
            <a:endParaRPr/>
          </a:p>
        </p:txBody>
      </p:sp>
      <p:pic>
        <p:nvPicPr>
          <p:cNvPr id="428" name="Google Shape;428;p59"/>
          <p:cNvPicPr preferRelativeResize="0"/>
          <p:nvPr/>
        </p:nvPicPr>
        <p:blipFill>
          <a:blip r:embed="rId5">
            <a:alphaModFix/>
          </a:blip>
          <a:stretch>
            <a:fillRect/>
          </a:stretch>
        </p:blipFill>
        <p:spPr>
          <a:xfrm>
            <a:off x="859188" y="3770862"/>
            <a:ext cx="3048000" cy="504825"/>
          </a:xfrm>
          <a:prstGeom prst="rect">
            <a:avLst/>
          </a:prstGeom>
          <a:noFill/>
          <a:ln>
            <a:noFill/>
          </a:ln>
        </p:spPr>
      </p:pic>
      <p:pic>
        <p:nvPicPr>
          <p:cNvPr id="429" name="Google Shape;429;p59"/>
          <p:cNvPicPr preferRelativeResize="0"/>
          <p:nvPr/>
        </p:nvPicPr>
        <p:blipFill>
          <a:blip r:embed="rId6">
            <a:alphaModFix/>
          </a:blip>
          <a:stretch>
            <a:fillRect/>
          </a:stretch>
        </p:blipFill>
        <p:spPr>
          <a:xfrm>
            <a:off x="727644" y="4275678"/>
            <a:ext cx="3456601" cy="65462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60"/>
          <p:cNvSpPr txBox="1"/>
          <p:nvPr>
            <p:ph type="title"/>
          </p:nvPr>
        </p:nvSpPr>
        <p:spPr>
          <a:xfrm>
            <a:off x="727650" y="5415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MAI -  Representation Layer</a:t>
            </a:r>
            <a:endParaRPr/>
          </a:p>
        </p:txBody>
      </p:sp>
      <p:pic>
        <p:nvPicPr>
          <p:cNvPr id="435" name="Google Shape;435;p60"/>
          <p:cNvPicPr preferRelativeResize="0"/>
          <p:nvPr/>
        </p:nvPicPr>
        <p:blipFill>
          <a:blip r:embed="rId3">
            <a:alphaModFix/>
          </a:blip>
          <a:stretch>
            <a:fillRect/>
          </a:stretch>
        </p:blipFill>
        <p:spPr>
          <a:xfrm>
            <a:off x="4572000" y="1152475"/>
            <a:ext cx="4409000" cy="3515124"/>
          </a:xfrm>
          <a:prstGeom prst="rect">
            <a:avLst/>
          </a:prstGeom>
          <a:noFill/>
          <a:ln>
            <a:noFill/>
          </a:ln>
        </p:spPr>
      </p:pic>
      <p:sp>
        <p:nvSpPr>
          <p:cNvPr id="436" name="Google Shape;436;p60"/>
          <p:cNvSpPr/>
          <p:nvPr/>
        </p:nvSpPr>
        <p:spPr>
          <a:xfrm>
            <a:off x="4580225" y="2454850"/>
            <a:ext cx="4409100" cy="437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cxnSp>
        <p:nvCxnSpPr>
          <p:cNvPr id="437" name="Google Shape;437;p60"/>
          <p:cNvCxnSpPr>
            <a:stCxn id="436" idx="0"/>
            <a:endCxn id="436" idx="2"/>
          </p:cNvCxnSpPr>
          <p:nvPr/>
        </p:nvCxnSpPr>
        <p:spPr>
          <a:xfrm>
            <a:off x="6784775" y="2454850"/>
            <a:ext cx="0" cy="437400"/>
          </a:xfrm>
          <a:prstGeom prst="straightConnector1">
            <a:avLst/>
          </a:prstGeom>
          <a:noFill/>
          <a:ln cap="flat" cmpd="sng" w="19050">
            <a:solidFill>
              <a:srgbClr val="FF0000"/>
            </a:solidFill>
            <a:prstDash val="dash"/>
            <a:round/>
            <a:headEnd len="med" w="med" type="none"/>
            <a:tailEnd len="med" w="med" type="none"/>
          </a:ln>
        </p:spPr>
      </p:cxnSp>
      <p:sp>
        <p:nvSpPr>
          <p:cNvPr id="438" name="Google Shape;438;p60"/>
          <p:cNvSpPr txBox="1"/>
          <p:nvPr/>
        </p:nvSpPr>
        <p:spPr>
          <a:xfrm>
            <a:off x="5291725" y="974025"/>
            <a:ext cx="778200" cy="2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t>Plain</a:t>
            </a:r>
            <a:endParaRPr/>
          </a:p>
        </p:txBody>
      </p:sp>
      <p:sp>
        <p:nvSpPr>
          <p:cNvPr id="439" name="Google Shape;439;p60"/>
          <p:cNvSpPr txBox="1"/>
          <p:nvPr/>
        </p:nvSpPr>
        <p:spPr>
          <a:xfrm>
            <a:off x="7504500" y="974025"/>
            <a:ext cx="937200" cy="2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t>Coupled</a:t>
            </a:r>
            <a:endParaRPr/>
          </a:p>
        </p:txBody>
      </p:sp>
      <p:pic>
        <p:nvPicPr>
          <p:cNvPr id="440" name="Google Shape;440;p60"/>
          <p:cNvPicPr preferRelativeResize="0"/>
          <p:nvPr/>
        </p:nvPicPr>
        <p:blipFill>
          <a:blip r:embed="rId4">
            <a:alphaModFix/>
          </a:blip>
          <a:stretch>
            <a:fillRect/>
          </a:stretch>
        </p:blipFill>
        <p:spPr>
          <a:xfrm>
            <a:off x="1199350" y="2016600"/>
            <a:ext cx="2714625" cy="876300"/>
          </a:xfrm>
          <a:prstGeom prst="rect">
            <a:avLst/>
          </a:prstGeom>
          <a:noFill/>
          <a:ln>
            <a:noFill/>
          </a:ln>
        </p:spPr>
      </p:pic>
      <p:pic>
        <p:nvPicPr>
          <p:cNvPr id="441" name="Google Shape;441;p60"/>
          <p:cNvPicPr preferRelativeResize="0"/>
          <p:nvPr/>
        </p:nvPicPr>
        <p:blipFill>
          <a:blip r:embed="rId5">
            <a:alphaModFix/>
          </a:blip>
          <a:stretch>
            <a:fillRect/>
          </a:stretch>
        </p:blipFill>
        <p:spPr>
          <a:xfrm>
            <a:off x="1185063" y="2892900"/>
            <a:ext cx="2743200" cy="762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1"/>
          <p:cNvSpPr txBox="1"/>
          <p:nvPr>
            <p:ph type="title"/>
          </p:nvPr>
        </p:nvSpPr>
        <p:spPr>
          <a:xfrm>
            <a:off x="727650" y="5785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MAI -  Auto-instructive Metric Learning Layer</a:t>
            </a:r>
            <a:endParaRPr/>
          </a:p>
        </p:txBody>
      </p:sp>
      <p:pic>
        <p:nvPicPr>
          <p:cNvPr id="447" name="Google Shape;447;p61"/>
          <p:cNvPicPr preferRelativeResize="0"/>
          <p:nvPr/>
        </p:nvPicPr>
        <p:blipFill>
          <a:blip r:embed="rId3">
            <a:alphaModFix/>
          </a:blip>
          <a:stretch>
            <a:fillRect/>
          </a:stretch>
        </p:blipFill>
        <p:spPr>
          <a:xfrm>
            <a:off x="4572000" y="1152475"/>
            <a:ext cx="4409000" cy="3515124"/>
          </a:xfrm>
          <a:prstGeom prst="rect">
            <a:avLst/>
          </a:prstGeom>
          <a:noFill/>
          <a:ln>
            <a:noFill/>
          </a:ln>
        </p:spPr>
      </p:pic>
      <p:sp>
        <p:nvSpPr>
          <p:cNvPr id="448" name="Google Shape;448;p61"/>
          <p:cNvSpPr/>
          <p:nvPr/>
        </p:nvSpPr>
        <p:spPr>
          <a:xfrm>
            <a:off x="4617225" y="1447500"/>
            <a:ext cx="4409100" cy="687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cxnSp>
        <p:nvCxnSpPr>
          <p:cNvPr id="449" name="Google Shape;449;p61"/>
          <p:cNvCxnSpPr>
            <a:stCxn id="448" idx="0"/>
            <a:endCxn id="448" idx="2"/>
          </p:cNvCxnSpPr>
          <p:nvPr/>
        </p:nvCxnSpPr>
        <p:spPr>
          <a:xfrm>
            <a:off x="6821775" y="1447500"/>
            <a:ext cx="0" cy="687000"/>
          </a:xfrm>
          <a:prstGeom prst="straightConnector1">
            <a:avLst/>
          </a:prstGeom>
          <a:noFill/>
          <a:ln cap="flat" cmpd="sng" w="19050">
            <a:solidFill>
              <a:srgbClr val="FF0000"/>
            </a:solidFill>
            <a:prstDash val="dash"/>
            <a:round/>
            <a:headEnd len="med" w="med" type="none"/>
            <a:tailEnd len="med" w="med" type="none"/>
          </a:ln>
        </p:spPr>
      </p:cxnSp>
      <p:sp>
        <p:nvSpPr>
          <p:cNvPr id="450" name="Google Shape;450;p61"/>
          <p:cNvSpPr txBox="1"/>
          <p:nvPr/>
        </p:nvSpPr>
        <p:spPr>
          <a:xfrm>
            <a:off x="5291725" y="974025"/>
            <a:ext cx="778200" cy="2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t>Plain</a:t>
            </a:r>
            <a:endParaRPr/>
          </a:p>
        </p:txBody>
      </p:sp>
      <p:sp>
        <p:nvSpPr>
          <p:cNvPr id="451" name="Google Shape;451;p61"/>
          <p:cNvSpPr txBox="1"/>
          <p:nvPr/>
        </p:nvSpPr>
        <p:spPr>
          <a:xfrm>
            <a:off x="7504500" y="974025"/>
            <a:ext cx="937200" cy="26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a:t>Coupled</a:t>
            </a:r>
            <a:endParaRPr/>
          </a:p>
        </p:txBody>
      </p:sp>
      <p:pic>
        <p:nvPicPr>
          <p:cNvPr id="452" name="Google Shape;452;p61"/>
          <p:cNvPicPr preferRelativeResize="0"/>
          <p:nvPr/>
        </p:nvPicPr>
        <p:blipFill>
          <a:blip r:embed="rId4">
            <a:alphaModFix/>
          </a:blip>
          <a:stretch>
            <a:fillRect/>
          </a:stretch>
        </p:blipFill>
        <p:spPr>
          <a:xfrm>
            <a:off x="688350" y="2229600"/>
            <a:ext cx="3724275" cy="1209675"/>
          </a:xfrm>
          <a:prstGeom prst="rect">
            <a:avLst/>
          </a:prstGeom>
          <a:noFill/>
          <a:ln>
            <a:noFill/>
          </a:ln>
        </p:spPr>
      </p:pic>
      <p:sp>
        <p:nvSpPr>
          <p:cNvPr id="453" name="Google Shape;453;p61"/>
          <p:cNvSpPr txBox="1"/>
          <p:nvPr/>
        </p:nvSpPr>
        <p:spPr>
          <a:xfrm>
            <a:off x="959550" y="1605575"/>
            <a:ext cx="4979400" cy="5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2400">
                <a:latin typeface="Lato"/>
                <a:ea typeface="Lato"/>
                <a:cs typeface="Lato"/>
                <a:sym typeface="Lato"/>
              </a:rPr>
              <a:t>Loss function</a:t>
            </a:r>
            <a:endParaRPr b="1" sz="2400">
              <a:latin typeface="Lato"/>
              <a:ea typeface="Lato"/>
              <a:cs typeface="Lato"/>
              <a:sym typeface="Lato"/>
            </a:endParaRPr>
          </a:p>
        </p:txBody>
      </p:sp>
      <p:pic>
        <p:nvPicPr>
          <p:cNvPr id="454" name="Google Shape;454;p61"/>
          <p:cNvPicPr preferRelativeResize="0"/>
          <p:nvPr/>
        </p:nvPicPr>
        <p:blipFill>
          <a:blip r:embed="rId5">
            <a:alphaModFix/>
          </a:blip>
          <a:stretch>
            <a:fillRect/>
          </a:stretch>
        </p:blipFill>
        <p:spPr>
          <a:xfrm>
            <a:off x="786838" y="3665675"/>
            <a:ext cx="3448050" cy="4381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7"/>
          <p:cNvSpPr txBox="1"/>
          <p:nvPr>
            <p:ph type="title"/>
          </p:nvPr>
        </p:nvSpPr>
        <p:spPr>
          <a:xfrm>
            <a:off x="729450" y="5279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The problem of RS</a:t>
            </a:r>
            <a:endParaRPr/>
          </a:p>
        </p:txBody>
      </p:sp>
      <p:sp>
        <p:nvSpPr>
          <p:cNvPr id="113" name="Google Shape;113;p17"/>
          <p:cNvSpPr txBox="1"/>
          <p:nvPr>
            <p:ph idx="1" type="body"/>
          </p:nvPr>
        </p:nvSpPr>
        <p:spPr>
          <a:xfrm>
            <a:off x="729450" y="1469275"/>
            <a:ext cx="7688700" cy="22611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lang="zh-TW" sz="2000">
                <a:solidFill>
                  <a:schemeClr val="dk1"/>
                </a:solidFill>
              </a:rPr>
              <a:t>•</a:t>
            </a:r>
            <a:r>
              <a:rPr b="1" lang="zh-TW" sz="2000">
                <a:solidFill>
                  <a:schemeClr val="dk1"/>
                </a:solidFill>
                <a:latin typeface="Calibri"/>
                <a:ea typeface="Calibri"/>
                <a:cs typeface="Calibri"/>
                <a:sym typeface="Calibri"/>
              </a:rPr>
              <a:t>Duplicated</a:t>
            </a:r>
            <a:endParaRPr b="1" sz="20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zh-TW" sz="2000">
                <a:solidFill>
                  <a:schemeClr val="dk1"/>
                </a:solidFill>
              </a:rPr>
              <a:t>•</a:t>
            </a:r>
            <a:r>
              <a:rPr b="1" lang="zh-TW" sz="2000">
                <a:solidFill>
                  <a:schemeClr val="dk1"/>
                </a:solidFill>
                <a:latin typeface="Calibri"/>
                <a:ea typeface="Calibri"/>
                <a:cs typeface="Calibri"/>
                <a:sym typeface="Calibri"/>
              </a:rPr>
              <a:t>Irrelevant</a:t>
            </a:r>
            <a:endParaRPr b="1" sz="20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zh-TW" sz="2000">
                <a:solidFill>
                  <a:schemeClr val="dk1"/>
                </a:solidFill>
              </a:rPr>
              <a:t>•</a:t>
            </a:r>
            <a:r>
              <a:rPr b="1" lang="zh-TW" sz="2000">
                <a:solidFill>
                  <a:schemeClr val="dk1"/>
                </a:solidFill>
                <a:latin typeface="Calibri"/>
                <a:ea typeface="Calibri"/>
                <a:cs typeface="Calibri"/>
                <a:sym typeface="Calibri"/>
              </a:rPr>
              <a:t>Missing</a:t>
            </a:r>
            <a:endParaRPr b="1" sz="2000">
              <a:solidFill>
                <a:schemeClr val="dk1"/>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zh-TW" sz="2000">
                <a:solidFill>
                  <a:schemeClr val="dk1"/>
                </a:solidFill>
              </a:rPr>
              <a:t>•</a:t>
            </a:r>
            <a:r>
              <a:rPr b="1" lang="zh-TW" sz="2000">
                <a:solidFill>
                  <a:schemeClr val="dk1"/>
                </a:solidFill>
                <a:latin typeface="Calibri"/>
                <a:ea typeface="Calibri"/>
                <a:cs typeface="Calibri"/>
                <a:sym typeface="Calibri"/>
              </a:rPr>
              <a:t>Falsified</a:t>
            </a:r>
            <a:r>
              <a:rPr b="1" lang="zh-TW" sz="2000"/>
              <a:t>(偽造)</a:t>
            </a:r>
            <a:endParaRPr b="1" sz="2000">
              <a:solidFill>
                <a:schemeClr val="dk1"/>
              </a:solidFill>
              <a:latin typeface="Calibri"/>
              <a:ea typeface="Calibri"/>
              <a:cs typeface="Calibri"/>
              <a:sym typeface="Calibri"/>
            </a:endParaRPr>
          </a:p>
          <a:p>
            <a:pPr indent="0" lvl="0" marL="0" rtl="0" algn="l">
              <a:spcBef>
                <a:spcPts val="0"/>
              </a:spcBef>
              <a:spcAft>
                <a:spcPts val="1600"/>
              </a:spcAft>
              <a:buNone/>
            </a:pPr>
            <a:r>
              <a:t/>
            </a:r>
            <a:endParaRPr sz="2000"/>
          </a:p>
        </p:txBody>
      </p:sp>
      <p:pic>
        <p:nvPicPr>
          <p:cNvPr id="114" name="Google Shape;114;p17"/>
          <p:cNvPicPr preferRelativeResize="0"/>
          <p:nvPr/>
        </p:nvPicPr>
        <p:blipFill>
          <a:blip r:embed="rId3">
            <a:alphaModFix/>
          </a:blip>
          <a:stretch>
            <a:fillRect/>
          </a:stretch>
        </p:blipFill>
        <p:spPr>
          <a:xfrm>
            <a:off x="2632333" y="1017725"/>
            <a:ext cx="5957242" cy="41257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62"/>
          <p:cNvSpPr txBox="1"/>
          <p:nvPr>
            <p:ph type="title"/>
          </p:nvPr>
        </p:nvSpPr>
        <p:spPr>
          <a:xfrm>
            <a:off x="311700" y="1999050"/>
            <a:ext cx="8520600" cy="1048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zh-TW" sz="3600"/>
              <a:t>Representing Text</a:t>
            </a:r>
            <a:endParaRPr b="1" sz="36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pic>
        <p:nvPicPr>
          <p:cNvPr id="464" name="Google Shape;464;p63"/>
          <p:cNvPicPr preferRelativeResize="0"/>
          <p:nvPr/>
        </p:nvPicPr>
        <p:blipFill rotWithShape="1">
          <a:blip r:embed="rId3">
            <a:alphaModFix/>
          </a:blip>
          <a:srcRect b="0" l="0" r="0" t="23118"/>
          <a:stretch/>
        </p:blipFill>
        <p:spPr>
          <a:xfrm>
            <a:off x="251750" y="1271100"/>
            <a:ext cx="8640525" cy="3720001"/>
          </a:xfrm>
          <a:prstGeom prst="rect">
            <a:avLst/>
          </a:prstGeom>
          <a:noFill/>
          <a:ln>
            <a:noFill/>
          </a:ln>
        </p:spPr>
      </p:pic>
      <p:sp>
        <p:nvSpPr>
          <p:cNvPr id="465" name="Google Shape;465;p63"/>
          <p:cNvSpPr txBox="1"/>
          <p:nvPr>
            <p:ph type="title"/>
          </p:nvPr>
        </p:nvSpPr>
        <p:spPr>
          <a:xfrm>
            <a:off x="727650" y="5785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Representing text data</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pic>
        <p:nvPicPr>
          <p:cNvPr id="470" name="Google Shape;470;p64"/>
          <p:cNvPicPr preferRelativeResize="0"/>
          <p:nvPr/>
        </p:nvPicPr>
        <p:blipFill>
          <a:blip r:embed="rId3">
            <a:alphaModFix/>
          </a:blip>
          <a:stretch>
            <a:fillRect/>
          </a:stretch>
        </p:blipFill>
        <p:spPr>
          <a:xfrm>
            <a:off x="476575" y="1467100"/>
            <a:ext cx="5537975" cy="2709400"/>
          </a:xfrm>
          <a:prstGeom prst="rect">
            <a:avLst/>
          </a:prstGeom>
          <a:noFill/>
          <a:ln>
            <a:noFill/>
          </a:ln>
        </p:spPr>
      </p:pic>
      <p:sp>
        <p:nvSpPr>
          <p:cNvPr id="471" name="Google Shape;471;p64"/>
          <p:cNvSpPr txBox="1"/>
          <p:nvPr>
            <p:ph type="title"/>
          </p:nvPr>
        </p:nvSpPr>
        <p:spPr>
          <a:xfrm>
            <a:off x="6049150" y="1354400"/>
            <a:ext cx="2968800" cy="2588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zh-TW" sz="1800">
                <a:solidFill>
                  <a:srgbClr val="000000"/>
                </a:solidFill>
              </a:rPr>
              <a:t>缺點:</a:t>
            </a:r>
            <a:endParaRPr b="1" sz="1800">
              <a:solidFill>
                <a:srgbClr val="000000"/>
              </a:solidFill>
            </a:endParaRPr>
          </a:p>
          <a:p>
            <a:pPr indent="-342900" lvl="0" marL="457200" rtl="0" algn="l">
              <a:lnSpc>
                <a:spcPct val="115000"/>
              </a:lnSpc>
              <a:spcBef>
                <a:spcPts val="0"/>
              </a:spcBef>
              <a:spcAft>
                <a:spcPts val="0"/>
              </a:spcAft>
              <a:buClr>
                <a:srgbClr val="000000"/>
              </a:buClr>
              <a:buSzPts val="1800"/>
              <a:buChar char="●"/>
            </a:pPr>
            <a:r>
              <a:rPr lang="zh-TW" sz="1800">
                <a:solidFill>
                  <a:srgbClr val="000000"/>
                </a:solidFill>
              </a:rPr>
              <a:t>每個文檔總字數不同</a:t>
            </a:r>
            <a:endParaRPr sz="1800">
              <a:solidFill>
                <a:srgbClr val="000000"/>
              </a:solidFill>
            </a:endParaRPr>
          </a:p>
          <a:p>
            <a:pPr indent="-342900" lvl="0" marL="457200" rtl="0" algn="l">
              <a:lnSpc>
                <a:spcPct val="115000"/>
              </a:lnSpc>
              <a:spcBef>
                <a:spcPts val="0"/>
              </a:spcBef>
              <a:spcAft>
                <a:spcPts val="0"/>
              </a:spcAft>
              <a:buClr>
                <a:srgbClr val="000000"/>
              </a:buClr>
              <a:buSzPts val="1800"/>
              <a:buChar char="●"/>
            </a:pPr>
            <a:r>
              <a:rPr lang="zh-TW" sz="1800">
                <a:solidFill>
                  <a:srgbClr val="000000"/>
                </a:solidFill>
              </a:rPr>
              <a:t>無意義的慣用詞彙</a:t>
            </a:r>
            <a:endParaRPr sz="1800">
              <a:solidFill>
                <a:srgbClr val="000000"/>
              </a:solidFill>
            </a:endParaRPr>
          </a:p>
          <a:p>
            <a:pPr indent="0" lvl="0" marL="0" rtl="0" algn="l">
              <a:lnSpc>
                <a:spcPct val="115000"/>
              </a:lnSpc>
              <a:spcBef>
                <a:spcPts val="0"/>
              </a:spcBef>
              <a:spcAft>
                <a:spcPts val="0"/>
              </a:spcAft>
              <a:buNone/>
            </a:pPr>
            <a:r>
              <a:t/>
            </a:r>
            <a:endParaRPr sz="1800">
              <a:solidFill>
                <a:srgbClr val="000000"/>
              </a:solidFill>
            </a:endParaRPr>
          </a:p>
          <a:p>
            <a:pPr indent="0" lvl="0" marL="0" rtl="0" algn="l">
              <a:lnSpc>
                <a:spcPct val="115000"/>
              </a:lnSpc>
              <a:spcBef>
                <a:spcPts val="0"/>
              </a:spcBef>
              <a:spcAft>
                <a:spcPts val="0"/>
              </a:spcAft>
              <a:buNone/>
            </a:pPr>
            <a:r>
              <a:t/>
            </a:r>
            <a:endParaRPr sz="1800">
              <a:solidFill>
                <a:srgbClr val="000000"/>
              </a:solidFill>
            </a:endParaRPr>
          </a:p>
        </p:txBody>
      </p:sp>
      <p:sp>
        <p:nvSpPr>
          <p:cNvPr id="472" name="Google Shape;472;p64"/>
          <p:cNvSpPr txBox="1"/>
          <p:nvPr/>
        </p:nvSpPr>
        <p:spPr>
          <a:xfrm>
            <a:off x="873100" y="587825"/>
            <a:ext cx="50484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3000">
                <a:latin typeface="Lato"/>
                <a:ea typeface="Lato"/>
                <a:cs typeface="Lato"/>
                <a:sym typeface="Lato"/>
              </a:rPr>
              <a:t>Bag of Words(BoW)</a:t>
            </a:r>
            <a:endParaRPr b="1" sz="3000">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65"/>
          <p:cNvSpPr txBox="1"/>
          <p:nvPr>
            <p:ph type="title"/>
          </p:nvPr>
        </p:nvSpPr>
        <p:spPr>
          <a:xfrm>
            <a:off x="616275" y="5509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TF-IDF</a:t>
            </a:r>
            <a:endParaRPr/>
          </a:p>
        </p:txBody>
      </p:sp>
      <p:grpSp>
        <p:nvGrpSpPr>
          <p:cNvPr id="478" name="Google Shape;478;p65"/>
          <p:cNvGrpSpPr/>
          <p:nvPr/>
        </p:nvGrpSpPr>
        <p:grpSpPr>
          <a:xfrm>
            <a:off x="413200" y="1375038"/>
            <a:ext cx="8094825" cy="3451200"/>
            <a:chOff x="352125" y="1167813"/>
            <a:chExt cx="8094825" cy="3451200"/>
          </a:xfrm>
        </p:grpSpPr>
        <p:sp>
          <p:nvSpPr>
            <p:cNvPr id="479" name="Google Shape;479;p65"/>
            <p:cNvSpPr txBox="1"/>
            <p:nvPr/>
          </p:nvSpPr>
          <p:spPr>
            <a:xfrm>
              <a:off x="352125" y="1167813"/>
              <a:ext cx="8033100" cy="34512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b="1" lang="zh-TW" sz="1800">
                  <a:solidFill>
                    <a:schemeClr val="dk1"/>
                  </a:solidFill>
                </a:rPr>
                <a:t>詞頻（term frequency，TF）</a:t>
              </a:r>
              <a:endParaRPr b="1" sz="1800">
                <a:solidFill>
                  <a:schemeClr val="dk1"/>
                </a:solidFill>
              </a:endParaRPr>
            </a:p>
            <a:p>
              <a:pPr indent="457200" lvl="0" marL="0" rtl="0" algn="l">
                <a:lnSpc>
                  <a:spcPct val="115000"/>
                </a:lnSpc>
                <a:spcBef>
                  <a:spcPts val="0"/>
                </a:spcBef>
                <a:spcAft>
                  <a:spcPts val="0"/>
                </a:spcAft>
                <a:buNone/>
              </a:pPr>
              <a:r>
                <a:rPr lang="zh-TW" sz="1800"/>
                <a:t>第t個詞出現在第d篇文章中的頻率記做:</a:t>
              </a:r>
              <a:endParaRPr sz="1800"/>
            </a:p>
            <a:p>
              <a:pPr indent="457200" lvl="0" marL="0" rtl="0" algn="l">
                <a:lnSpc>
                  <a:spcPct val="115000"/>
                </a:lnSpc>
                <a:spcBef>
                  <a:spcPts val="0"/>
                </a:spcBef>
                <a:spcAft>
                  <a:spcPts val="0"/>
                </a:spcAft>
                <a:buNone/>
              </a:pPr>
              <a:r>
                <a:rPr lang="zh-TW" sz="1800"/>
                <a:t>EX:文件1有100個字，第 1 個字在文件 1 出現的次數是12次→</a:t>
              </a:r>
              <a:endParaRPr sz="1800"/>
            </a:p>
            <a:p>
              <a:pPr indent="457200" lvl="0" marL="0" rtl="0" algn="l">
                <a:lnSpc>
                  <a:spcPct val="115000"/>
                </a:lnSpc>
                <a:spcBef>
                  <a:spcPts val="0"/>
                </a:spcBef>
                <a:spcAft>
                  <a:spcPts val="0"/>
                </a:spcAft>
                <a:buNone/>
              </a:pPr>
              <a:r>
                <a:rPr lang="zh-TW" sz="1800"/>
                <a:t>*以頻率取代次數，讓文章之間有更好的</a:t>
              </a:r>
              <a:r>
                <a:rPr b="1" lang="zh-TW" sz="1800"/>
                <a:t>可比較性</a:t>
              </a:r>
              <a:r>
                <a:rPr lang="zh-TW" sz="1800"/>
                <a:t>。</a:t>
              </a:r>
              <a:endParaRPr sz="1800"/>
            </a:p>
            <a:p>
              <a:pPr indent="457200" lvl="0" marL="0" rtl="0" algn="l">
                <a:lnSpc>
                  <a:spcPct val="115000"/>
                </a:lnSpc>
                <a:spcBef>
                  <a:spcPts val="0"/>
                </a:spcBef>
                <a:spcAft>
                  <a:spcPts val="0"/>
                </a:spcAft>
                <a:buNone/>
              </a:pPr>
              <a:r>
                <a:t/>
              </a:r>
              <a:endParaRPr sz="1800"/>
            </a:p>
            <a:p>
              <a:pPr indent="-342900" lvl="0" marL="457200" rtl="0" algn="l">
                <a:lnSpc>
                  <a:spcPct val="115000"/>
                </a:lnSpc>
                <a:spcBef>
                  <a:spcPts val="0"/>
                </a:spcBef>
                <a:spcAft>
                  <a:spcPts val="0"/>
                </a:spcAft>
                <a:buClr>
                  <a:schemeClr val="dk1"/>
                </a:buClr>
                <a:buSzPts val="1800"/>
                <a:buChar char="●"/>
              </a:pPr>
              <a:r>
                <a:rPr b="1" lang="zh-TW" sz="1800">
                  <a:solidFill>
                    <a:schemeClr val="dk1"/>
                  </a:solidFill>
                </a:rPr>
                <a:t>逆向文件頻率（inverse document frequency，IDF）</a:t>
              </a:r>
              <a:endParaRPr b="1" sz="1800">
                <a:solidFill>
                  <a:schemeClr val="dk1"/>
                </a:solidFill>
              </a:endParaRPr>
            </a:p>
            <a:p>
              <a:pPr indent="0" lvl="0" marL="0" rtl="0" algn="l">
                <a:lnSpc>
                  <a:spcPct val="115000"/>
                </a:lnSpc>
                <a:spcBef>
                  <a:spcPts val="0"/>
                </a:spcBef>
                <a:spcAft>
                  <a:spcPts val="0"/>
                </a:spcAft>
                <a:buNone/>
              </a:pPr>
              <a:r>
                <a:rPr b="1" lang="zh-TW" sz="1800"/>
                <a:t>	</a:t>
              </a:r>
              <a:r>
                <a:rPr lang="zh-TW" sz="1800"/>
                <a:t>文檔庫有D個文檔，詞彙   在     篇文章中出現過，記做:</a:t>
              </a:r>
              <a:endParaRPr sz="1800"/>
            </a:p>
            <a:p>
              <a:pPr indent="0" lvl="0" marL="0" rtl="0" algn="l">
                <a:lnSpc>
                  <a:spcPct val="115000"/>
                </a:lnSpc>
                <a:spcBef>
                  <a:spcPts val="0"/>
                </a:spcBef>
                <a:spcAft>
                  <a:spcPts val="0"/>
                </a:spcAft>
                <a:buNone/>
              </a:pPr>
              <a:r>
                <a:rPr lang="zh-TW" sz="1800"/>
                <a:t>	EX:文字 1 總共出現在 25 篇不同的文件→</a:t>
              </a:r>
              <a:endParaRPr sz="1800"/>
            </a:p>
            <a:p>
              <a:pPr indent="0" lvl="0" marL="0" rtl="0" algn="l">
                <a:lnSpc>
                  <a:spcPct val="115000"/>
                </a:lnSpc>
                <a:spcBef>
                  <a:spcPts val="0"/>
                </a:spcBef>
                <a:spcAft>
                  <a:spcPts val="0"/>
                </a:spcAft>
                <a:buNone/>
              </a:pPr>
              <a:r>
                <a:rPr lang="zh-TW" sz="1800"/>
                <a:t>	*    </a:t>
              </a:r>
              <a:r>
                <a:rPr b="1" lang="zh-TW" sz="1800"/>
                <a:t> </a:t>
              </a:r>
              <a:r>
                <a:rPr lang="zh-TW" sz="1800"/>
                <a:t>愈大       愈小 →該詞彙愈不重要</a:t>
              </a:r>
              <a:endParaRPr sz="1800"/>
            </a:p>
            <a:p>
              <a:pPr indent="0" lvl="0" marL="0" rtl="0" algn="l">
                <a:lnSpc>
                  <a:spcPct val="115000"/>
                </a:lnSpc>
                <a:spcBef>
                  <a:spcPts val="0"/>
                </a:spcBef>
                <a:spcAft>
                  <a:spcPts val="0"/>
                </a:spcAft>
                <a:buNone/>
              </a:pPr>
              <a:r>
                <a:t/>
              </a:r>
              <a:endParaRPr sz="1800">
                <a:highlight>
                  <a:srgbClr val="FFFFFF"/>
                </a:highlight>
              </a:endParaRPr>
            </a:p>
            <a:p>
              <a:pPr indent="0" lvl="0" marL="0" rtl="0" algn="l">
                <a:lnSpc>
                  <a:spcPct val="115000"/>
                </a:lnSpc>
                <a:spcBef>
                  <a:spcPts val="0"/>
                </a:spcBef>
                <a:spcAft>
                  <a:spcPts val="0"/>
                </a:spcAft>
                <a:buClr>
                  <a:schemeClr val="dk1"/>
                </a:buClr>
                <a:buSzPts val="1100"/>
                <a:buFont typeface="Arial"/>
                <a:buNone/>
              </a:pPr>
              <a:r>
                <a:t/>
              </a:r>
              <a:endParaRPr sz="1800">
                <a:highlight>
                  <a:srgbClr val="FFFFFF"/>
                </a:highlight>
              </a:endParaRPr>
            </a:p>
          </p:txBody>
        </p:sp>
        <p:pic>
          <p:nvPicPr>
            <p:cNvPr id="480" name="Google Shape;480;p65"/>
            <p:cNvPicPr preferRelativeResize="0"/>
            <p:nvPr/>
          </p:nvPicPr>
          <p:blipFill>
            <a:blip r:embed="rId3">
              <a:alphaModFix/>
            </a:blip>
            <a:stretch>
              <a:fillRect/>
            </a:stretch>
          </p:blipFill>
          <p:spPr>
            <a:xfrm>
              <a:off x="4855038" y="1584025"/>
              <a:ext cx="394583" cy="236750"/>
            </a:xfrm>
            <a:prstGeom prst="rect">
              <a:avLst/>
            </a:prstGeom>
            <a:noFill/>
            <a:ln>
              <a:noFill/>
            </a:ln>
          </p:spPr>
        </p:pic>
        <p:pic>
          <p:nvPicPr>
            <p:cNvPr descr="~tf_{1,1}=12/100~" id="481" name="Google Shape;481;p65" title="~tf_{1,1}=12/100~"/>
            <p:cNvPicPr preferRelativeResize="0"/>
            <p:nvPr/>
          </p:nvPicPr>
          <p:blipFill>
            <a:blip r:embed="rId4">
              <a:alphaModFix/>
            </a:blip>
            <a:stretch>
              <a:fillRect/>
            </a:stretch>
          </p:blipFill>
          <p:spPr>
            <a:xfrm>
              <a:off x="7189650" y="1909150"/>
              <a:ext cx="1257300" cy="215900"/>
            </a:xfrm>
            <a:prstGeom prst="rect">
              <a:avLst/>
            </a:prstGeom>
            <a:noFill/>
            <a:ln>
              <a:noFill/>
            </a:ln>
          </p:spPr>
        </p:pic>
        <p:pic>
          <p:nvPicPr>
            <p:cNvPr descr="~idf_t = \log\left(\frac{D}{d_t}\right)~" id="482" name="Google Shape;482;p65" title="~idf_t = \log\left(\frac{D}{d_t}\right)~"/>
            <p:cNvPicPr preferRelativeResize="0"/>
            <p:nvPr/>
          </p:nvPicPr>
          <p:blipFill>
            <a:blip r:embed="rId5">
              <a:alphaModFix/>
            </a:blip>
            <a:stretch>
              <a:fillRect/>
            </a:stretch>
          </p:blipFill>
          <p:spPr>
            <a:xfrm>
              <a:off x="6493100" y="3074413"/>
              <a:ext cx="1321900" cy="391675"/>
            </a:xfrm>
            <a:prstGeom prst="rect">
              <a:avLst/>
            </a:prstGeom>
            <a:noFill/>
            <a:ln>
              <a:noFill/>
            </a:ln>
          </p:spPr>
        </p:pic>
        <p:pic>
          <p:nvPicPr>
            <p:cNvPr descr="d_t" id="483" name="Google Shape;483;p65" title="d_t"/>
            <p:cNvPicPr preferRelativeResize="0"/>
            <p:nvPr/>
          </p:nvPicPr>
          <p:blipFill>
            <a:blip r:embed="rId6">
              <a:alphaModFix/>
            </a:blip>
            <a:stretch>
              <a:fillRect/>
            </a:stretch>
          </p:blipFill>
          <p:spPr>
            <a:xfrm>
              <a:off x="3862225" y="3181350"/>
              <a:ext cx="152400" cy="177800"/>
            </a:xfrm>
            <a:prstGeom prst="rect">
              <a:avLst/>
            </a:prstGeom>
            <a:noFill/>
            <a:ln>
              <a:noFill/>
            </a:ln>
          </p:spPr>
        </p:pic>
        <p:pic>
          <p:nvPicPr>
            <p:cNvPr descr="t" id="484" name="Google Shape;484;p65" title="t"/>
            <p:cNvPicPr preferRelativeResize="0"/>
            <p:nvPr/>
          </p:nvPicPr>
          <p:blipFill>
            <a:blip r:embed="rId7">
              <a:alphaModFix/>
            </a:blip>
            <a:stretch>
              <a:fillRect/>
            </a:stretch>
          </p:blipFill>
          <p:spPr>
            <a:xfrm>
              <a:off x="3410625" y="3210912"/>
              <a:ext cx="71200" cy="118675"/>
            </a:xfrm>
            <a:prstGeom prst="rect">
              <a:avLst/>
            </a:prstGeom>
            <a:noFill/>
            <a:ln>
              <a:noFill/>
            </a:ln>
          </p:spPr>
        </p:pic>
        <p:pic>
          <p:nvPicPr>
            <p:cNvPr id="485" name="Google Shape;485;p65"/>
            <p:cNvPicPr preferRelativeResize="0"/>
            <p:nvPr/>
          </p:nvPicPr>
          <p:blipFill>
            <a:blip r:embed="rId8">
              <a:alphaModFix/>
            </a:blip>
            <a:stretch>
              <a:fillRect/>
            </a:stretch>
          </p:blipFill>
          <p:spPr>
            <a:xfrm>
              <a:off x="5171200" y="3483550"/>
              <a:ext cx="1321900" cy="272354"/>
            </a:xfrm>
            <a:prstGeom prst="rect">
              <a:avLst/>
            </a:prstGeom>
            <a:noFill/>
            <a:ln>
              <a:noFill/>
            </a:ln>
          </p:spPr>
        </p:pic>
        <p:pic>
          <p:nvPicPr>
            <p:cNvPr descr="~d_t~" id="486" name="Google Shape;486;p65" title="~d_t~"/>
            <p:cNvPicPr preferRelativeResize="0"/>
            <p:nvPr/>
          </p:nvPicPr>
          <p:blipFill>
            <a:blip r:embed="rId9">
              <a:alphaModFix/>
            </a:blip>
            <a:stretch>
              <a:fillRect/>
            </a:stretch>
          </p:blipFill>
          <p:spPr>
            <a:xfrm>
              <a:off x="1105725" y="3827100"/>
              <a:ext cx="152400" cy="180975"/>
            </a:xfrm>
            <a:prstGeom prst="rect">
              <a:avLst/>
            </a:prstGeom>
            <a:noFill/>
            <a:ln>
              <a:noFill/>
            </a:ln>
          </p:spPr>
        </p:pic>
        <p:pic>
          <p:nvPicPr>
            <p:cNvPr descr="~idf_t~" id="487" name="Google Shape;487;p65" title="~idf_t~"/>
            <p:cNvPicPr preferRelativeResize="0"/>
            <p:nvPr/>
          </p:nvPicPr>
          <p:blipFill>
            <a:blip r:embed="rId10">
              <a:alphaModFix/>
            </a:blip>
            <a:stretch>
              <a:fillRect/>
            </a:stretch>
          </p:blipFill>
          <p:spPr>
            <a:xfrm>
              <a:off x="1829950" y="3822338"/>
              <a:ext cx="295275" cy="190500"/>
            </a:xfrm>
            <a:prstGeom prst="rect">
              <a:avLst/>
            </a:prstGeom>
            <a:noFill/>
            <a:ln>
              <a:noFill/>
            </a:ln>
          </p:spPr>
        </p:pic>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descr="~w_{t,d} =  tf_{t,d} \times  idf_t ~" id="492" name="Google Shape;492;p66" title="~w_{t,d} =  tf_{t,d} \times  idf_t ~"/>
          <p:cNvPicPr preferRelativeResize="0"/>
          <p:nvPr/>
        </p:nvPicPr>
        <p:blipFill>
          <a:blip r:embed="rId3">
            <a:alphaModFix/>
          </a:blip>
          <a:stretch>
            <a:fillRect/>
          </a:stretch>
        </p:blipFill>
        <p:spPr>
          <a:xfrm>
            <a:off x="847050" y="590200"/>
            <a:ext cx="2865475" cy="385275"/>
          </a:xfrm>
          <a:prstGeom prst="rect">
            <a:avLst/>
          </a:prstGeom>
          <a:noFill/>
          <a:ln>
            <a:noFill/>
          </a:ln>
        </p:spPr>
      </p:pic>
      <p:pic>
        <p:nvPicPr>
          <p:cNvPr id="493" name="Google Shape;493;p66"/>
          <p:cNvPicPr preferRelativeResize="0"/>
          <p:nvPr/>
        </p:nvPicPr>
        <p:blipFill>
          <a:blip r:embed="rId4">
            <a:alphaModFix/>
          </a:blip>
          <a:stretch>
            <a:fillRect/>
          </a:stretch>
        </p:blipFill>
        <p:spPr>
          <a:xfrm>
            <a:off x="581000" y="1009625"/>
            <a:ext cx="8403698" cy="387799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pic>
        <p:nvPicPr>
          <p:cNvPr id="498" name="Google Shape;498;p67"/>
          <p:cNvPicPr preferRelativeResize="0"/>
          <p:nvPr/>
        </p:nvPicPr>
        <p:blipFill>
          <a:blip r:embed="rId3">
            <a:alphaModFix/>
          </a:blip>
          <a:stretch>
            <a:fillRect/>
          </a:stretch>
        </p:blipFill>
        <p:spPr>
          <a:xfrm>
            <a:off x="1312625" y="1295750"/>
            <a:ext cx="6848475" cy="2438400"/>
          </a:xfrm>
          <a:prstGeom prst="rect">
            <a:avLst/>
          </a:prstGeom>
          <a:noFill/>
          <a:ln>
            <a:noFill/>
          </a:ln>
        </p:spPr>
      </p:pic>
      <p:sp>
        <p:nvSpPr>
          <p:cNvPr id="499" name="Google Shape;499;p67"/>
          <p:cNvSpPr txBox="1"/>
          <p:nvPr/>
        </p:nvSpPr>
        <p:spPr>
          <a:xfrm>
            <a:off x="985450" y="579150"/>
            <a:ext cx="40542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2400">
                <a:latin typeface="Lato"/>
                <a:ea typeface="Lato"/>
                <a:cs typeface="Lato"/>
                <a:sym typeface="Lato"/>
              </a:rPr>
              <a:t>Weighting Scheme</a:t>
            </a:r>
            <a:endParaRPr b="1" sz="2400">
              <a:latin typeface="Lato"/>
              <a:ea typeface="Lato"/>
              <a:cs typeface="Lato"/>
              <a:sym typeface="La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id="504" name="Google Shape;504;p68"/>
          <p:cNvPicPr preferRelativeResize="0"/>
          <p:nvPr/>
        </p:nvPicPr>
        <p:blipFill rotWithShape="1">
          <a:blip r:embed="rId3">
            <a:alphaModFix/>
          </a:blip>
          <a:srcRect b="0" l="0" r="0" t="15583"/>
          <a:stretch/>
        </p:blipFill>
        <p:spPr>
          <a:xfrm>
            <a:off x="152400" y="1404126"/>
            <a:ext cx="8839201" cy="3642476"/>
          </a:xfrm>
          <a:prstGeom prst="rect">
            <a:avLst/>
          </a:prstGeom>
          <a:noFill/>
          <a:ln>
            <a:noFill/>
          </a:ln>
        </p:spPr>
      </p:pic>
      <p:sp>
        <p:nvSpPr>
          <p:cNvPr id="505" name="Google Shape;505;p68"/>
          <p:cNvSpPr txBox="1"/>
          <p:nvPr>
            <p:ph type="title"/>
          </p:nvPr>
        </p:nvSpPr>
        <p:spPr>
          <a:xfrm>
            <a:off x="692700" y="551075"/>
            <a:ext cx="7132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Latent Semantic Analysis(LSA)</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69"/>
          <p:cNvSpPr txBox="1"/>
          <p:nvPr>
            <p:ph type="title"/>
          </p:nvPr>
        </p:nvSpPr>
        <p:spPr>
          <a:xfrm>
            <a:off x="690200" y="5589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singular Value Decomposition(SVD)-奇異值分解</a:t>
            </a:r>
            <a:endParaRPr/>
          </a:p>
        </p:txBody>
      </p:sp>
      <p:pic>
        <p:nvPicPr>
          <p:cNvPr id="511" name="Google Shape;511;p69"/>
          <p:cNvPicPr preferRelativeResize="0"/>
          <p:nvPr/>
        </p:nvPicPr>
        <p:blipFill>
          <a:blip r:embed="rId3">
            <a:alphaModFix/>
          </a:blip>
          <a:stretch>
            <a:fillRect/>
          </a:stretch>
        </p:blipFill>
        <p:spPr>
          <a:xfrm>
            <a:off x="766388" y="1834325"/>
            <a:ext cx="7611226" cy="2367600"/>
          </a:xfrm>
          <a:prstGeom prst="rect">
            <a:avLst/>
          </a:prstGeom>
          <a:noFill/>
          <a:ln>
            <a:noFill/>
          </a:ln>
        </p:spPr>
      </p:pic>
      <p:sp>
        <p:nvSpPr>
          <p:cNvPr id="512" name="Google Shape;512;p69"/>
          <p:cNvSpPr txBox="1"/>
          <p:nvPr/>
        </p:nvSpPr>
        <p:spPr>
          <a:xfrm>
            <a:off x="468000" y="4287700"/>
            <a:ext cx="8364300" cy="52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1800"/>
              <a:t>選擇奇異值中最大的t 個數，只保留前t列  U是文檔-主題矩陣 V是術語-主題矩陣</a:t>
            </a:r>
            <a:endParaRPr b="1" sz="1800"/>
          </a:p>
        </p:txBody>
      </p:sp>
      <p:pic>
        <p:nvPicPr>
          <p:cNvPr id="513" name="Google Shape;513;p69"/>
          <p:cNvPicPr preferRelativeResize="0"/>
          <p:nvPr/>
        </p:nvPicPr>
        <p:blipFill rotWithShape="1">
          <a:blip r:embed="rId4">
            <a:alphaModFix/>
          </a:blip>
          <a:srcRect b="19386" l="0" r="0" t="17322"/>
          <a:stretch/>
        </p:blipFill>
        <p:spPr>
          <a:xfrm>
            <a:off x="1294775" y="1418900"/>
            <a:ext cx="6710750" cy="4729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pic>
        <p:nvPicPr>
          <p:cNvPr id="518" name="Google Shape;518;p70"/>
          <p:cNvPicPr preferRelativeResize="0"/>
          <p:nvPr/>
        </p:nvPicPr>
        <p:blipFill>
          <a:blip r:embed="rId3">
            <a:alphaModFix/>
          </a:blip>
          <a:stretch>
            <a:fillRect/>
          </a:stretch>
        </p:blipFill>
        <p:spPr>
          <a:xfrm>
            <a:off x="1373504" y="2407925"/>
            <a:ext cx="5421801" cy="2647751"/>
          </a:xfrm>
          <a:prstGeom prst="rect">
            <a:avLst/>
          </a:prstGeom>
          <a:noFill/>
          <a:ln>
            <a:noFill/>
          </a:ln>
        </p:spPr>
      </p:pic>
      <p:sp>
        <p:nvSpPr>
          <p:cNvPr id="519" name="Google Shape;519;p70"/>
          <p:cNvSpPr txBox="1"/>
          <p:nvPr>
            <p:ph type="title"/>
          </p:nvPr>
        </p:nvSpPr>
        <p:spPr>
          <a:xfrm>
            <a:off x="689675" y="602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Latent Dirichlet Allocation(LDA)</a:t>
            </a:r>
            <a:endParaRPr/>
          </a:p>
        </p:txBody>
      </p:sp>
      <p:sp>
        <p:nvSpPr>
          <p:cNvPr id="520" name="Google Shape;520;p70"/>
          <p:cNvSpPr txBox="1"/>
          <p:nvPr/>
        </p:nvSpPr>
        <p:spPr>
          <a:xfrm>
            <a:off x="880675" y="1494950"/>
            <a:ext cx="5498700" cy="1502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rgbClr val="333333"/>
              </a:buClr>
              <a:buSzPts val="1800"/>
              <a:buChar char="●"/>
            </a:pPr>
            <a:r>
              <a:rPr lang="zh-TW" sz="1800">
                <a:solidFill>
                  <a:srgbClr val="333333"/>
                </a:solidFill>
                <a:highlight>
                  <a:srgbClr val="FFFFFF"/>
                </a:highlight>
              </a:rPr>
              <a:t>Dirichlet可視為「分佈的分佈」</a:t>
            </a:r>
            <a:endParaRPr sz="1800">
              <a:solidFill>
                <a:srgbClr val="333333"/>
              </a:solidFill>
              <a:highlight>
                <a:srgbClr val="FFFFFF"/>
              </a:highlight>
            </a:endParaRPr>
          </a:p>
          <a:p>
            <a:pPr indent="0" lvl="0" marL="457200" rtl="0" algn="l">
              <a:spcBef>
                <a:spcPts val="0"/>
              </a:spcBef>
              <a:spcAft>
                <a:spcPts val="0"/>
              </a:spcAft>
              <a:buNone/>
            </a:pPr>
            <a:r>
              <a:t/>
            </a:r>
            <a:endParaRPr sz="1800">
              <a:solidFill>
                <a:srgbClr val="333333"/>
              </a:solidFill>
              <a:highlight>
                <a:srgbClr val="FFFFFF"/>
              </a:highlight>
            </a:endParaRPr>
          </a:p>
          <a:p>
            <a:pPr indent="-342900" lvl="0" marL="457200" rtl="0" algn="l">
              <a:spcBef>
                <a:spcPts val="0"/>
              </a:spcBef>
              <a:spcAft>
                <a:spcPts val="0"/>
              </a:spcAft>
              <a:buClr>
                <a:srgbClr val="333333"/>
              </a:buClr>
              <a:buSzPts val="1800"/>
              <a:buChar char="●"/>
            </a:pPr>
            <a:r>
              <a:rPr lang="zh-TW" sz="1800">
                <a:solidFill>
                  <a:srgbClr val="333333"/>
                </a:solidFill>
                <a:highlight>
                  <a:srgbClr val="FFFFFF"/>
                </a:highlight>
              </a:rPr>
              <a:t>專門在word2vec 的skip-gram 模型基礎上建模</a:t>
            </a:r>
            <a:endParaRPr sz="1800">
              <a:solidFill>
                <a:srgbClr val="333333"/>
              </a:solidFill>
              <a:highlight>
                <a:srgbClr val="FFFFFF"/>
              </a:highlight>
            </a:endParaRPr>
          </a:p>
          <a:p>
            <a:pPr indent="0" lvl="0" marL="457200" rtl="0" algn="l">
              <a:spcBef>
                <a:spcPts val="0"/>
              </a:spcBef>
              <a:spcAft>
                <a:spcPts val="0"/>
              </a:spcAft>
              <a:buNone/>
            </a:pPr>
            <a:r>
              <a:t/>
            </a:r>
            <a:endParaRPr sz="1800">
              <a:solidFill>
                <a:srgbClr val="333333"/>
              </a:solidFill>
              <a:highlight>
                <a:srgbClr val="FFFFFF"/>
              </a:high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71"/>
          <p:cNvSpPr txBox="1"/>
          <p:nvPr>
            <p:ph type="title"/>
          </p:nvPr>
        </p:nvSpPr>
        <p:spPr>
          <a:xfrm>
            <a:off x="748350" y="542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Hierarchical Dirichlet Process(HDP)</a:t>
            </a:r>
            <a:endParaRPr/>
          </a:p>
        </p:txBody>
      </p:sp>
      <p:sp>
        <p:nvSpPr>
          <p:cNvPr id="526" name="Google Shape;526;p71"/>
          <p:cNvSpPr txBox="1"/>
          <p:nvPr/>
        </p:nvSpPr>
        <p:spPr>
          <a:xfrm>
            <a:off x="933750" y="1356725"/>
            <a:ext cx="72765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1800">
                <a:solidFill>
                  <a:srgbClr val="777777"/>
                </a:solidFill>
                <a:highlight>
                  <a:srgbClr val="FFFFFF"/>
                </a:highlight>
              </a:rPr>
              <a:t>Chinese restaurant process</a:t>
            </a:r>
            <a:r>
              <a:rPr lang="zh-TW" sz="1800">
                <a:solidFill>
                  <a:srgbClr val="777777"/>
                </a:solidFill>
                <a:highlight>
                  <a:srgbClr val="FFFFFF"/>
                </a:highlight>
              </a:rPr>
              <a:t> :</a:t>
            </a:r>
            <a:r>
              <a:rPr lang="zh-TW" sz="1800">
                <a:solidFill>
                  <a:srgbClr val="777777"/>
                </a:solidFill>
                <a:highlight>
                  <a:srgbClr val="FFFFFF"/>
                </a:highlight>
              </a:rPr>
              <a:t>假設有很多一樣的餐館，有無數張桌子，每張桌子上可以坐無數個人，第一個人可以隨意選擇桌子並點菜；第二個人進來以一定概率選擇前者的桌子並與其共享菜，以一定概率選擇新桌子，假設他選擇了新桌子；第三個人進來以一定概率選擇第一個人的桌子，以一定概率選擇第二個人的桌子，以一定概率選擇新桌子，以此類推…</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8"/>
          <p:cNvSpPr txBox="1"/>
          <p:nvPr>
            <p:ph type="title"/>
          </p:nvPr>
        </p:nvSpPr>
        <p:spPr>
          <a:xfrm>
            <a:off x="727650" y="5341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IID?</a:t>
            </a:r>
            <a:endParaRPr/>
          </a:p>
        </p:txBody>
      </p:sp>
      <p:sp>
        <p:nvSpPr>
          <p:cNvPr id="120" name="Google Shape;120;p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ctr">
              <a:lnSpc>
                <a:spcPct val="90000"/>
              </a:lnSpc>
              <a:spcBef>
                <a:spcPts val="1000"/>
              </a:spcBef>
              <a:spcAft>
                <a:spcPts val="0"/>
              </a:spcAft>
              <a:buClr>
                <a:schemeClr val="dk1"/>
              </a:buClr>
              <a:buSzPts val="1100"/>
              <a:buFont typeface="Arial"/>
              <a:buNone/>
            </a:pPr>
            <a:r>
              <a:rPr lang="zh-TW" sz="4000">
                <a:solidFill>
                  <a:schemeClr val="dk1"/>
                </a:solidFill>
                <a:latin typeface="Calibri"/>
                <a:ea typeface="Calibri"/>
                <a:cs typeface="Calibri"/>
                <a:sym typeface="Calibri"/>
              </a:rPr>
              <a:t>Independence</a:t>
            </a:r>
            <a:endParaRPr sz="4000">
              <a:solidFill>
                <a:schemeClr val="dk1"/>
              </a:solidFill>
              <a:latin typeface="Calibri"/>
              <a:ea typeface="Calibri"/>
              <a:cs typeface="Calibri"/>
              <a:sym typeface="Calibri"/>
            </a:endParaRPr>
          </a:p>
          <a:p>
            <a:pPr indent="0" lvl="0" marL="0" rtl="0" algn="ctr">
              <a:lnSpc>
                <a:spcPct val="90000"/>
              </a:lnSpc>
              <a:spcBef>
                <a:spcPts val="1000"/>
              </a:spcBef>
              <a:spcAft>
                <a:spcPts val="0"/>
              </a:spcAft>
              <a:buClr>
                <a:schemeClr val="dk1"/>
              </a:buClr>
              <a:buSzPts val="1100"/>
              <a:buFont typeface="Arial"/>
              <a:buNone/>
            </a:pPr>
            <a:r>
              <a:rPr lang="zh-TW" sz="4000">
                <a:solidFill>
                  <a:schemeClr val="dk1"/>
                </a:solidFill>
                <a:latin typeface="Calibri"/>
                <a:ea typeface="Calibri"/>
                <a:cs typeface="Calibri"/>
                <a:sym typeface="Calibri"/>
              </a:rPr>
              <a:t>+</a:t>
            </a:r>
            <a:endParaRPr sz="4000">
              <a:solidFill>
                <a:schemeClr val="dk1"/>
              </a:solidFill>
              <a:latin typeface="Calibri"/>
              <a:ea typeface="Calibri"/>
              <a:cs typeface="Calibri"/>
              <a:sym typeface="Calibri"/>
            </a:endParaRPr>
          </a:p>
          <a:p>
            <a:pPr indent="0" lvl="0" marL="0" rtl="0" algn="ctr">
              <a:lnSpc>
                <a:spcPct val="90000"/>
              </a:lnSpc>
              <a:spcBef>
                <a:spcPts val="1000"/>
              </a:spcBef>
              <a:spcAft>
                <a:spcPts val="0"/>
              </a:spcAft>
              <a:buClr>
                <a:schemeClr val="dk1"/>
              </a:buClr>
              <a:buSzPts val="1100"/>
              <a:buFont typeface="Arial"/>
              <a:buNone/>
            </a:pPr>
            <a:r>
              <a:rPr lang="zh-TW" sz="4000">
                <a:solidFill>
                  <a:schemeClr val="dk1"/>
                </a:solidFill>
                <a:latin typeface="Calibri"/>
                <a:ea typeface="Calibri"/>
                <a:cs typeface="Calibri"/>
                <a:sym typeface="Calibri"/>
              </a:rPr>
              <a:t>Identical Distribution</a:t>
            </a:r>
            <a:endParaRPr sz="4000">
              <a:solidFill>
                <a:schemeClr val="dk1"/>
              </a:solidFill>
              <a:latin typeface="Calibri"/>
              <a:ea typeface="Calibri"/>
              <a:cs typeface="Calibri"/>
              <a:sym typeface="Calibri"/>
            </a:endParaRPr>
          </a:p>
          <a:p>
            <a:pPr indent="0" lvl="0" marL="0" rtl="0" algn="l">
              <a:spcBef>
                <a:spcPts val="0"/>
              </a:spcBef>
              <a:spcAft>
                <a:spcPts val="160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pic>
        <p:nvPicPr>
          <p:cNvPr id="531" name="Google Shape;531;p72"/>
          <p:cNvPicPr preferRelativeResize="0"/>
          <p:nvPr/>
        </p:nvPicPr>
        <p:blipFill>
          <a:blip r:embed="rId3">
            <a:alphaModFix/>
          </a:blip>
          <a:stretch>
            <a:fillRect/>
          </a:stretch>
        </p:blipFill>
        <p:spPr>
          <a:xfrm>
            <a:off x="571462" y="528375"/>
            <a:ext cx="7877625" cy="452445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Q &amp; A</a:t>
            </a:r>
            <a:endParaRPr/>
          </a:p>
        </p:txBody>
      </p:sp>
      <p:sp>
        <p:nvSpPr>
          <p:cNvPr id="537" name="Google Shape;537;p7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zh-TW" sz="3000">
                <a:solidFill>
                  <a:srgbClr val="000000"/>
                </a:solidFill>
              </a:rPr>
              <a:t>TF-IDF</a:t>
            </a:r>
            <a:r>
              <a:rPr lang="zh-TW" sz="3000">
                <a:solidFill>
                  <a:srgbClr val="000000"/>
                </a:solidFill>
              </a:rPr>
              <a:t>解決了bag of word的什麼缺點 ?</a:t>
            </a:r>
            <a:endParaRPr sz="3000">
              <a:solidFill>
                <a:srgbClr val="000000"/>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74"/>
          <p:cNvSpPr txBox="1"/>
          <p:nvPr>
            <p:ph type="title"/>
          </p:nvPr>
        </p:nvSpPr>
        <p:spPr>
          <a:xfrm>
            <a:off x="311700" y="1999050"/>
            <a:ext cx="8520600" cy="1048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zh-TW" sz="3600"/>
              <a:t>Representing Rating Table</a:t>
            </a:r>
            <a:endParaRPr b="1" sz="36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pic>
        <p:nvPicPr>
          <p:cNvPr id="547" name="Google Shape;547;p75"/>
          <p:cNvPicPr preferRelativeResize="0"/>
          <p:nvPr/>
        </p:nvPicPr>
        <p:blipFill rotWithShape="1">
          <a:blip r:embed="rId3">
            <a:alphaModFix/>
          </a:blip>
          <a:srcRect b="0" l="0" r="0" t="24551"/>
          <a:stretch/>
        </p:blipFill>
        <p:spPr>
          <a:xfrm>
            <a:off x="112650" y="1411499"/>
            <a:ext cx="8839199" cy="3307176"/>
          </a:xfrm>
          <a:prstGeom prst="rect">
            <a:avLst/>
          </a:prstGeom>
          <a:noFill/>
          <a:ln>
            <a:noFill/>
          </a:ln>
        </p:spPr>
      </p:pic>
      <p:sp>
        <p:nvSpPr>
          <p:cNvPr id="548" name="Google Shape;548;p75"/>
          <p:cNvSpPr txBox="1"/>
          <p:nvPr>
            <p:ph type="title"/>
          </p:nvPr>
        </p:nvSpPr>
        <p:spPr>
          <a:xfrm>
            <a:off x="748350" y="542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User-item rating</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pic>
        <p:nvPicPr>
          <p:cNvPr id="553" name="Google Shape;553;p76"/>
          <p:cNvPicPr preferRelativeResize="0"/>
          <p:nvPr/>
        </p:nvPicPr>
        <p:blipFill>
          <a:blip r:embed="rId3">
            <a:alphaModFix/>
          </a:blip>
          <a:stretch>
            <a:fillRect/>
          </a:stretch>
        </p:blipFill>
        <p:spPr>
          <a:xfrm>
            <a:off x="152400" y="1168200"/>
            <a:ext cx="8839197" cy="3813482"/>
          </a:xfrm>
          <a:prstGeom prst="rect">
            <a:avLst/>
          </a:prstGeom>
          <a:noFill/>
          <a:ln>
            <a:noFill/>
          </a:ln>
        </p:spPr>
      </p:pic>
      <p:sp>
        <p:nvSpPr>
          <p:cNvPr id="554" name="Google Shape;554;p76"/>
          <p:cNvSpPr txBox="1"/>
          <p:nvPr/>
        </p:nvSpPr>
        <p:spPr>
          <a:xfrm>
            <a:off x="2247575" y="812575"/>
            <a:ext cx="4979400" cy="5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555" name="Google Shape;555;p76"/>
          <p:cNvSpPr txBox="1"/>
          <p:nvPr/>
        </p:nvSpPr>
        <p:spPr>
          <a:xfrm>
            <a:off x="2480050" y="580700"/>
            <a:ext cx="5178900" cy="7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2400">
                <a:latin typeface="Lato"/>
                <a:ea typeface="Lato"/>
                <a:cs typeface="Lato"/>
                <a:sym typeface="Lato"/>
              </a:rPr>
              <a:t>Matrix  Factorization-矩陣分解(MF)</a:t>
            </a:r>
            <a:endParaRPr b="1" sz="2400">
              <a:latin typeface="Lato"/>
              <a:ea typeface="Lato"/>
              <a:cs typeface="Lato"/>
              <a:sym typeface="Lato"/>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pic>
        <p:nvPicPr>
          <p:cNvPr id="560" name="Google Shape;560;p77"/>
          <p:cNvPicPr preferRelativeResize="0"/>
          <p:nvPr/>
        </p:nvPicPr>
        <p:blipFill>
          <a:blip r:embed="rId3">
            <a:alphaModFix/>
          </a:blip>
          <a:stretch>
            <a:fillRect/>
          </a:stretch>
        </p:blipFill>
        <p:spPr>
          <a:xfrm>
            <a:off x="152400" y="152400"/>
            <a:ext cx="8602134" cy="483870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pic>
        <p:nvPicPr>
          <p:cNvPr id="565" name="Google Shape;565;p78"/>
          <p:cNvPicPr preferRelativeResize="0"/>
          <p:nvPr/>
        </p:nvPicPr>
        <p:blipFill>
          <a:blip r:embed="rId3">
            <a:alphaModFix/>
          </a:blip>
          <a:stretch>
            <a:fillRect/>
          </a:stretch>
        </p:blipFill>
        <p:spPr>
          <a:xfrm>
            <a:off x="2882898" y="1445675"/>
            <a:ext cx="3378200" cy="1126075"/>
          </a:xfrm>
          <a:prstGeom prst="rect">
            <a:avLst/>
          </a:prstGeom>
          <a:noFill/>
          <a:ln>
            <a:noFill/>
          </a:ln>
        </p:spPr>
      </p:pic>
      <p:sp>
        <p:nvSpPr>
          <p:cNvPr id="566" name="Google Shape;566;p78"/>
          <p:cNvSpPr txBox="1"/>
          <p:nvPr/>
        </p:nvSpPr>
        <p:spPr>
          <a:xfrm>
            <a:off x="2526575" y="910650"/>
            <a:ext cx="5133600" cy="5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2400"/>
              <a:t>以MSE作為LOSS Function</a:t>
            </a:r>
            <a:r>
              <a:rPr lang="zh-TW"/>
              <a:t> </a:t>
            </a:r>
            <a:endParaRPr/>
          </a:p>
        </p:txBody>
      </p:sp>
      <p:pic>
        <p:nvPicPr>
          <p:cNvPr id="567" name="Google Shape;567;p78"/>
          <p:cNvPicPr preferRelativeResize="0"/>
          <p:nvPr/>
        </p:nvPicPr>
        <p:blipFill>
          <a:blip r:embed="rId4">
            <a:alphaModFix/>
          </a:blip>
          <a:stretch>
            <a:fillRect/>
          </a:stretch>
        </p:blipFill>
        <p:spPr>
          <a:xfrm>
            <a:off x="1375700" y="3094375"/>
            <a:ext cx="6284474" cy="1174600"/>
          </a:xfrm>
          <a:prstGeom prst="rect">
            <a:avLst/>
          </a:prstGeom>
          <a:noFill/>
          <a:ln>
            <a:noFill/>
          </a:ln>
        </p:spPr>
      </p:pic>
      <p:sp>
        <p:nvSpPr>
          <p:cNvPr id="568" name="Google Shape;568;p78"/>
          <p:cNvSpPr txBox="1"/>
          <p:nvPr/>
        </p:nvSpPr>
        <p:spPr>
          <a:xfrm>
            <a:off x="1316400" y="2512975"/>
            <a:ext cx="6511200" cy="5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2400"/>
              <a:t>通常會加入L2 Normalization 避免overfitting</a:t>
            </a:r>
            <a:r>
              <a:rPr lang="zh-TW"/>
              <a:t>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Q &amp; A</a:t>
            </a:r>
            <a:endParaRPr/>
          </a:p>
        </p:txBody>
      </p:sp>
      <p:sp>
        <p:nvSpPr>
          <p:cNvPr id="574" name="Google Shape;574;p79"/>
          <p:cNvSpPr txBox="1"/>
          <p:nvPr>
            <p:ph idx="1" type="body"/>
          </p:nvPr>
        </p:nvSpPr>
        <p:spPr>
          <a:xfrm>
            <a:off x="727650" y="195785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2400">
                <a:solidFill>
                  <a:srgbClr val="000000"/>
                </a:solidFill>
              </a:rPr>
              <a:t>1. 為什麼我們需要</a:t>
            </a:r>
            <a:r>
              <a:rPr lang="zh-TW" sz="2400">
                <a:solidFill>
                  <a:srgbClr val="000000"/>
                </a:solidFill>
              </a:rPr>
              <a:t>MF ? </a:t>
            </a:r>
            <a:endParaRPr sz="2400">
              <a:solidFill>
                <a:srgbClr val="000000"/>
              </a:solidFill>
            </a:endParaRPr>
          </a:p>
          <a:p>
            <a:pPr indent="0" lvl="0" marL="0" rtl="0" algn="l">
              <a:spcBef>
                <a:spcPts val="1600"/>
              </a:spcBef>
              <a:spcAft>
                <a:spcPts val="1600"/>
              </a:spcAft>
              <a:buNone/>
            </a:pPr>
            <a:r>
              <a:rPr lang="zh-TW" sz="2400">
                <a:solidFill>
                  <a:srgbClr val="000000"/>
                </a:solidFill>
              </a:rPr>
              <a:t>2. </a:t>
            </a:r>
            <a:r>
              <a:rPr lang="zh-TW" sz="2400">
                <a:solidFill>
                  <a:srgbClr val="000000"/>
                </a:solidFill>
              </a:rPr>
              <a:t>有哪些優點?</a:t>
            </a:r>
            <a:endParaRPr sz="2400">
              <a:solidFill>
                <a:srgbClr val="000000"/>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80"/>
          <p:cNvSpPr txBox="1"/>
          <p:nvPr>
            <p:ph type="title"/>
          </p:nvPr>
        </p:nvSpPr>
        <p:spPr>
          <a:xfrm>
            <a:off x="311700" y="1999050"/>
            <a:ext cx="8520600" cy="1048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zh-TW" sz="3600"/>
              <a:t>Representing Image</a:t>
            </a:r>
            <a:endParaRPr b="1" sz="36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pic>
        <p:nvPicPr>
          <p:cNvPr id="584" name="Google Shape;584;p81"/>
          <p:cNvPicPr preferRelativeResize="0"/>
          <p:nvPr/>
        </p:nvPicPr>
        <p:blipFill rotWithShape="1">
          <a:blip r:embed="rId3">
            <a:alphaModFix/>
          </a:blip>
          <a:srcRect b="0" l="0" r="0" t="21593"/>
          <a:stretch/>
        </p:blipFill>
        <p:spPr>
          <a:xfrm>
            <a:off x="208975" y="1285875"/>
            <a:ext cx="8522125" cy="3705224"/>
          </a:xfrm>
          <a:prstGeom prst="rect">
            <a:avLst/>
          </a:prstGeom>
          <a:noFill/>
          <a:ln>
            <a:noFill/>
          </a:ln>
        </p:spPr>
      </p:pic>
      <p:sp>
        <p:nvSpPr>
          <p:cNvPr id="585" name="Google Shape;585;p81"/>
          <p:cNvSpPr txBox="1"/>
          <p:nvPr/>
        </p:nvSpPr>
        <p:spPr>
          <a:xfrm>
            <a:off x="731800" y="590250"/>
            <a:ext cx="5133600" cy="5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2400"/>
              <a:t>Representing Image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9"/>
          <p:cNvSpPr txBox="1"/>
          <p:nvPr>
            <p:ph type="title"/>
          </p:nvPr>
        </p:nvSpPr>
        <p:spPr>
          <a:xfrm>
            <a:off x="683300" y="5671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IID</a:t>
            </a:r>
            <a:endParaRPr/>
          </a:p>
        </p:txBody>
      </p:sp>
      <p:sp>
        <p:nvSpPr>
          <p:cNvPr id="126" name="Google Shape;126;p19"/>
          <p:cNvSpPr txBox="1"/>
          <p:nvPr>
            <p:ph idx="1" type="body"/>
          </p:nvPr>
        </p:nvSpPr>
        <p:spPr>
          <a:xfrm>
            <a:off x="311700" y="1388275"/>
            <a:ext cx="8520600" cy="39909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lang="zh-TW" sz="2400">
                <a:solidFill>
                  <a:srgbClr val="000000"/>
                </a:solidFill>
              </a:rPr>
              <a:t>•</a:t>
            </a:r>
            <a:r>
              <a:rPr lang="zh-TW" sz="2400">
                <a:solidFill>
                  <a:srgbClr val="000000"/>
                </a:solidFill>
                <a:latin typeface="Calibri"/>
                <a:ea typeface="Calibri"/>
                <a:cs typeface="Calibri"/>
                <a:sym typeface="Calibri"/>
              </a:rPr>
              <a:t>A fundamental assumption</a:t>
            </a:r>
            <a:endParaRPr sz="2400">
              <a:solidFill>
                <a:srgbClr val="000000"/>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zh-TW" sz="2400">
                <a:solidFill>
                  <a:srgbClr val="000000"/>
                </a:solidFill>
              </a:rPr>
              <a:t>•</a:t>
            </a:r>
            <a:r>
              <a:rPr lang="zh-TW" sz="2400">
                <a:solidFill>
                  <a:srgbClr val="000000"/>
                </a:solidFill>
                <a:latin typeface="Calibri"/>
                <a:ea typeface="Calibri"/>
                <a:cs typeface="Calibri"/>
                <a:sym typeface="Calibri"/>
              </a:rPr>
              <a:t>View every user as independent and has identical distribution</a:t>
            </a:r>
            <a:endParaRPr sz="2400">
              <a:solidFill>
                <a:srgbClr val="000000"/>
              </a:solidFill>
              <a:latin typeface="Calibri"/>
              <a:ea typeface="Calibri"/>
              <a:cs typeface="Calibri"/>
              <a:sym typeface="Calibri"/>
            </a:endParaRPr>
          </a:p>
          <a:p>
            <a:pPr indent="0" lvl="0" marL="0" rtl="0" algn="l">
              <a:lnSpc>
                <a:spcPct val="90000"/>
              </a:lnSpc>
              <a:spcBef>
                <a:spcPts val="1000"/>
              </a:spcBef>
              <a:spcAft>
                <a:spcPts val="0"/>
              </a:spcAft>
              <a:buClr>
                <a:schemeClr val="dk1"/>
              </a:buClr>
              <a:buSzPts val="1100"/>
              <a:buFont typeface="Arial"/>
              <a:buNone/>
            </a:pPr>
            <a:r>
              <a:rPr lang="zh-TW" sz="2400">
                <a:solidFill>
                  <a:srgbClr val="000000"/>
                </a:solidFill>
              </a:rPr>
              <a:t>•</a:t>
            </a:r>
            <a:r>
              <a:rPr lang="zh-TW" sz="2400">
                <a:solidFill>
                  <a:schemeClr val="dk1"/>
                </a:solidFill>
                <a:latin typeface="Calibri"/>
                <a:ea typeface="Calibri"/>
                <a:cs typeface="Calibri"/>
                <a:sym typeface="Calibri"/>
              </a:rPr>
              <a:t>Weaken or overlook the data complexities</a:t>
            </a:r>
            <a:endParaRPr sz="2400">
              <a:solidFill>
                <a:schemeClr val="dk1"/>
              </a:solidFill>
              <a:latin typeface="Calibri"/>
              <a:ea typeface="Calibri"/>
              <a:cs typeface="Calibri"/>
              <a:sym typeface="Calibri"/>
            </a:endParaRPr>
          </a:p>
          <a:p>
            <a:pPr indent="0" lvl="0" marL="914400" rtl="0" algn="l">
              <a:lnSpc>
                <a:spcPct val="90000"/>
              </a:lnSpc>
              <a:spcBef>
                <a:spcPts val="1000"/>
              </a:spcBef>
              <a:spcAft>
                <a:spcPts val="0"/>
              </a:spcAft>
              <a:buClr>
                <a:schemeClr val="dk1"/>
              </a:buClr>
              <a:buSzPts val="1100"/>
              <a:buFont typeface="Arial"/>
              <a:buNone/>
            </a:pPr>
            <a:r>
              <a:rPr lang="zh-TW" sz="2400">
                <a:solidFill>
                  <a:srgbClr val="000000"/>
                </a:solidFill>
                <a:latin typeface="Calibri"/>
                <a:ea typeface="Calibri"/>
                <a:cs typeface="Calibri"/>
                <a:sym typeface="Calibri"/>
              </a:rPr>
              <a:t>Relationships between objects?</a:t>
            </a:r>
            <a:endParaRPr sz="2400">
              <a:solidFill>
                <a:srgbClr val="000000"/>
              </a:solidFill>
              <a:latin typeface="Calibri"/>
              <a:ea typeface="Calibri"/>
              <a:cs typeface="Calibri"/>
              <a:sym typeface="Calibri"/>
            </a:endParaRPr>
          </a:p>
          <a:p>
            <a:pPr indent="0" lvl="0" marL="914400" rtl="0" algn="l">
              <a:lnSpc>
                <a:spcPct val="90000"/>
              </a:lnSpc>
              <a:spcBef>
                <a:spcPts val="1000"/>
              </a:spcBef>
              <a:spcAft>
                <a:spcPts val="0"/>
              </a:spcAft>
              <a:buClr>
                <a:schemeClr val="dk1"/>
              </a:buClr>
              <a:buSzPts val="1100"/>
              <a:buFont typeface="Arial"/>
              <a:buNone/>
            </a:pPr>
            <a:r>
              <a:rPr lang="zh-TW" sz="2400">
                <a:solidFill>
                  <a:srgbClr val="000000"/>
                </a:solidFill>
                <a:latin typeface="Calibri"/>
                <a:ea typeface="Calibri"/>
                <a:cs typeface="Calibri"/>
                <a:sym typeface="Calibri"/>
              </a:rPr>
              <a:t>Heterogeneity between objects?</a:t>
            </a:r>
            <a:endParaRPr sz="2400">
              <a:solidFill>
                <a:srgbClr val="000000"/>
              </a:solidFill>
              <a:latin typeface="Calibri"/>
              <a:ea typeface="Calibri"/>
              <a:cs typeface="Calibri"/>
              <a:sym typeface="Calibri"/>
            </a:endParaRPr>
          </a:p>
          <a:p>
            <a:pPr indent="0" lvl="0" marL="0" rtl="0" algn="l">
              <a:spcBef>
                <a:spcPts val="0"/>
              </a:spcBef>
              <a:spcAft>
                <a:spcPts val="1600"/>
              </a:spcAft>
              <a:buNone/>
            </a:pPr>
            <a:r>
              <a:t/>
            </a:r>
            <a:endParaRPr>
              <a:solidFill>
                <a:srgbClr val="000000"/>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pic>
        <p:nvPicPr>
          <p:cNvPr id="590" name="Google Shape;590;p82"/>
          <p:cNvPicPr preferRelativeResize="0"/>
          <p:nvPr/>
        </p:nvPicPr>
        <p:blipFill rotWithShape="1">
          <a:blip r:embed="rId3">
            <a:alphaModFix/>
          </a:blip>
          <a:srcRect b="0" l="0" r="0" t="27441"/>
          <a:stretch/>
        </p:blipFill>
        <p:spPr>
          <a:xfrm>
            <a:off x="277475" y="1480150"/>
            <a:ext cx="8589048" cy="3510950"/>
          </a:xfrm>
          <a:prstGeom prst="rect">
            <a:avLst/>
          </a:prstGeom>
          <a:noFill/>
          <a:ln>
            <a:noFill/>
          </a:ln>
        </p:spPr>
      </p:pic>
      <p:sp>
        <p:nvSpPr>
          <p:cNvPr id="591" name="Google Shape;591;p82"/>
          <p:cNvSpPr txBox="1"/>
          <p:nvPr/>
        </p:nvSpPr>
        <p:spPr>
          <a:xfrm>
            <a:off x="731800" y="590250"/>
            <a:ext cx="5133600" cy="5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sz="2400"/>
              <a:t>Feature learning for image</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pic>
        <p:nvPicPr>
          <p:cNvPr id="596" name="Google Shape;596;p83"/>
          <p:cNvPicPr preferRelativeResize="0"/>
          <p:nvPr/>
        </p:nvPicPr>
        <p:blipFill>
          <a:blip r:embed="rId3">
            <a:alphaModFix/>
          </a:blip>
          <a:stretch>
            <a:fillRect/>
          </a:stretch>
        </p:blipFill>
        <p:spPr>
          <a:xfrm>
            <a:off x="251250" y="152400"/>
            <a:ext cx="8641512" cy="4838701"/>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84"/>
          <p:cNvSpPr txBox="1"/>
          <p:nvPr>
            <p:ph type="title"/>
          </p:nvPr>
        </p:nvSpPr>
        <p:spPr>
          <a:xfrm>
            <a:off x="311700" y="1999050"/>
            <a:ext cx="8520600" cy="1048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zh-TW" sz="3600"/>
              <a:t>Representing Sequence</a:t>
            </a:r>
            <a:endParaRPr b="1" sz="36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85"/>
          <p:cNvSpPr txBox="1"/>
          <p:nvPr>
            <p:ph type="title"/>
          </p:nvPr>
        </p:nvSpPr>
        <p:spPr>
          <a:xfrm>
            <a:off x="727650" y="6018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zero-order</a:t>
            </a:r>
            <a:endParaRPr/>
          </a:p>
        </p:txBody>
      </p:sp>
      <p:pic>
        <p:nvPicPr>
          <p:cNvPr id="607" name="Google Shape;607;p85"/>
          <p:cNvPicPr preferRelativeResize="0"/>
          <p:nvPr/>
        </p:nvPicPr>
        <p:blipFill>
          <a:blip r:embed="rId3">
            <a:alphaModFix/>
          </a:blip>
          <a:stretch>
            <a:fillRect/>
          </a:stretch>
        </p:blipFill>
        <p:spPr>
          <a:xfrm>
            <a:off x="3500100" y="1473125"/>
            <a:ext cx="4962525" cy="3105150"/>
          </a:xfrm>
          <a:prstGeom prst="rect">
            <a:avLst/>
          </a:prstGeom>
          <a:noFill/>
          <a:ln>
            <a:noFill/>
          </a:ln>
        </p:spPr>
      </p:pic>
      <p:sp>
        <p:nvSpPr>
          <p:cNvPr id="608" name="Google Shape;608;p85"/>
          <p:cNvSpPr txBox="1"/>
          <p:nvPr/>
        </p:nvSpPr>
        <p:spPr>
          <a:xfrm>
            <a:off x="606000" y="1473125"/>
            <a:ext cx="2704800" cy="2919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sz="1800"/>
              <a:t>不考慮序列關係</a:t>
            </a:r>
            <a:endParaRPr sz="1800"/>
          </a:p>
          <a:p>
            <a:pPr indent="0" lvl="0" marL="457200" rtl="0" algn="l">
              <a:spcBef>
                <a:spcPts val="0"/>
              </a:spcBef>
              <a:spcAft>
                <a:spcPts val="0"/>
              </a:spcAft>
              <a:buNone/>
            </a:pPr>
            <a:r>
              <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t/>
            </a:r>
            <a:endParaRPr sz="1800"/>
          </a:p>
          <a:p>
            <a:pPr indent="0" lvl="0" marL="0" rtl="0" algn="l">
              <a:spcBef>
                <a:spcPts val="0"/>
              </a:spcBef>
              <a:spcAft>
                <a:spcPts val="0"/>
              </a:spcAft>
              <a:buNone/>
            </a:pPr>
            <a:r>
              <a:t/>
            </a:r>
            <a:endParaRPr sz="1800"/>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609" name="Google Shape;609;p85"/>
          <p:cNvPicPr preferRelativeResize="0"/>
          <p:nvPr/>
        </p:nvPicPr>
        <p:blipFill>
          <a:blip r:embed="rId4">
            <a:alphaModFix/>
          </a:blip>
          <a:stretch>
            <a:fillRect/>
          </a:stretch>
        </p:blipFill>
        <p:spPr>
          <a:xfrm>
            <a:off x="1076325" y="2197300"/>
            <a:ext cx="1704975" cy="5715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86"/>
          <p:cNvSpPr txBox="1"/>
          <p:nvPr>
            <p:ph type="title"/>
          </p:nvPr>
        </p:nvSpPr>
        <p:spPr>
          <a:xfrm>
            <a:off x="727650" y="572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1st-order</a:t>
            </a:r>
            <a:endParaRPr/>
          </a:p>
        </p:txBody>
      </p:sp>
      <p:pic>
        <p:nvPicPr>
          <p:cNvPr id="615" name="Google Shape;615;p86"/>
          <p:cNvPicPr preferRelativeResize="0"/>
          <p:nvPr/>
        </p:nvPicPr>
        <p:blipFill>
          <a:blip r:embed="rId3">
            <a:alphaModFix/>
          </a:blip>
          <a:stretch>
            <a:fillRect/>
          </a:stretch>
        </p:blipFill>
        <p:spPr>
          <a:xfrm>
            <a:off x="3206600" y="1192350"/>
            <a:ext cx="5143500" cy="3343275"/>
          </a:xfrm>
          <a:prstGeom prst="rect">
            <a:avLst/>
          </a:prstGeom>
          <a:noFill/>
          <a:ln>
            <a:noFill/>
          </a:ln>
        </p:spPr>
      </p:pic>
      <p:sp>
        <p:nvSpPr>
          <p:cNvPr id="616" name="Google Shape;616;p86"/>
          <p:cNvSpPr txBox="1"/>
          <p:nvPr/>
        </p:nvSpPr>
        <p:spPr>
          <a:xfrm>
            <a:off x="428650" y="1404475"/>
            <a:ext cx="2704800" cy="2919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zh-TW" sz="1800"/>
              <a:t>考慮前一個object</a:t>
            </a:r>
            <a:endParaRPr sz="1800"/>
          </a:p>
          <a:p>
            <a:pPr indent="0" lvl="0" marL="457200" rtl="0" algn="l">
              <a:spcBef>
                <a:spcPts val="0"/>
              </a:spcBef>
              <a:spcAft>
                <a:spcPts val="0"/>
              </a:spcAft>
              <a:buNone/>
            </a:pPr>
            <a:r>
              <a:t/>
            </a:r>
            <a:endParaRPr sz="1800"/>
          </a:p>
          <a:p>
            <a:pPr indent="0" lvl="0" marL="457200" rtl="0" algn="l">
              <a:spcBef>
                <a:spcPts val="0"/>
              </a:spcBef>
              <a:spcAft>
                <a:spcPts val="0"/>
              </a:spcAft>
              <a:buNone/>
            </a:pPr>
            <a:r>
              <a:t/>
            </a:r>
            <a:endParaRPr sz="1800"/>
          </a:p>
          <a:p>
            <a:pPr indent="-342900" lvl="0" marL="457200" rtl="0" algn="l">
              <a:spcBef>
                <a:spcPts val="0"/>
              </a:spcBef>
              <a:spcAft>
                <a:spcPts val="0"/>
              </a:spcAft>
              <a:buSzPts val="1800"/>
              <a:buChar char="●"/>
            </a:pPr>
            <a:r>
              <a:t/>
            </a:r>
            <a:endParaRPr sz="1800"/>
          </a:p>
          <a:p>
            <a:pPr indent="0" lvl="0" marL="0" rtl="0" algn="l">
              <a:spcBef>
                <a:spcPts val="0"/>
              </a:spcBef>
              <a:spcAft>
                <a:spcPts val="0"/>
              </a:spcAft>
              <a:buNone/>
            </a:pPr>
            <a:r>
              <a:t/>
            </a:r>
            <a:endParaRPr sz="1800"/>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617" name="Google Shape;617;p86"/>
          <p:cNvPicPr preferRelativeResize="0"/>
          <p:nvPr/>
        </p:nvPicPr>
        <p:blipFill>
          <a:blip r:embed="rId4">
            <a:alphaModFix/>
          </a:blip>
          <a:stretch>
            <a:fillRect/>
          </a:stretch>
        </p:blipFill>
        <p:spPr>
          <a:xfrm>
            <a:off x="914700" y="2275300"/>
            <a:ext cx="1825743" cy="3555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pic>
        <p:nvPicPr>
          <p:cNvPr id="622" name="Google Shape;622;p87"/>
          <p:cNvPicPr preferRelativeResize="0"/>
          <p:nvPr/>
        </p:nvPicPr>
        <p:blipFill>
          <a:blip r:embed="rId3">
            <a:alphaModFix/>
          </a:blip>
          <a:stretch>
            <a:fillRect/>
          </a:stretch>
        </p:blipFill>
        <p:spPr>
          <a:xfrm>
            <a:off x="2265726" y="4484745"/>
            <a:ext cx="5320025" cy="490555"/>
          </a:xfrm>
          <a:prstGeom prst="rect">
            <a:avLst/>
          </a:prstGeom>
          <a:noFill/>
          <a:ln>
            <a:noFill/>
          </a:ln>
        </p:spPr>
      </p:pic>
      <p:pic>
        <p:nvPicPr>
          <p:cNvPr id="623" name="Google Shape;623;p87"/>
          <p:cNvPicPr preferRelativeResize="0"/>
          <p:nvPr/>
        </p:nvPicPr>
        <p:blipFill rotWithShape="1">
          <a:blip r:embed="rId4">
            <a:alphaModFix/>
          </a:blip>
          <a:srcRect b="0" l="0" r="0" t="16303"/>
          <a:stretch/>
        </p:blipFill>
        <p:spPr>
          <a:xfrm>
            <a:off x="2022150" y="1317325"/>
            <a:ext cx="5320026" cy="3167430"/>
          </a:xfrm>
          <a:prstGeom prst="rect">
            <a:avLst/>
          </a:prstGeom>
          <a:noFill/>
          <a:ln>
            <a:noFill/>
          </a:ln>
        </p:spPr>
      </p:pic>
      <p:sp>
        <p:nvSpPr>
          <p:cNvPr id="624" name="Google Shape;624;p87"/>
          <p:cNvSpPr txBox="1"/>
          <p:nvPr>
            <p:ph type="title"/>
          </p:nvPr>
        </p:nvSpPr>
        <p:spPr>
          <a:xfrm>
            <a:off x="727650" y="5722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Recurrent Neural Network (RNN)</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88"/>
          <p:cNvSpPr txBox="1"/>
          <p:nvPr>
            <p:ph type="title"/>
          </p:nvPr>
        </p:nvSpPr>
        <p:spPr>
          <a:xfrm>
            <a:off x="766475" y="5859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LSTM</a:t>
            </a:r>
            <a:endParaRPr/>
          </a:p>
        </p:txBody>
      </p:sp>
      <p:pic>
        <p:nvPicPr>
          <p:cNvPr id="630" name="Google Shape;630;p88"/>
          <p:cNvPicPr preferRelativeResize="0"/>
          <p:nvPr/>
        </p:nvPicPr>
        <p:blipFill rotWithShape="1">
          <a:blip r:embed="rId3">
            <a:alphaModFix/>
          </a:blip>
          <a:srcRect b="0" l="0" r="0" t="18093"/>
          <a:stretch/>
        </p:blipFill>
        <p:spPr>
          <a:xfrm>
            <a:off x="1541725" y="1296475"/>
            <a:ext cx="6081024" cy="365034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pic>
        <p:nvPicPr>
          <p:cNvPr id="635" name="Google Shape;635;p89"/>
          <p:cNvPicPr preferRelativeResize="0"/>
          <p:nvPr/>
        </p:nvPicPr>
        <p:blipFill rotWithShape="1">
          <a:blip r:embed="rId3">
            <a:alphaModFix/>
          </a:blip>
          <a:srcRect b="0" l="0" r="0" t="33164"/>
          <a:stretch/>
        </p:blipFill>
        <p:spPr>
          <a:xfrm>
            <a:off x="366700" y="1757100"/>
            <a:ext cx="8637624" cy="3234000"/>
          </a:xfrm>
          <a:prstGeom prst="rect">
            <a:avLst/>
          </a:prstGeom>
          <a:noFill/>
          <a:ln>
            <a:noFill/>
          </a:ln>
        </p:spPr>
      </p:pic>
      <p:sp>
        <p:nvSpPr>
          <p:cNvPr id="636" name="Google Shape;636;p89"/>
          <p:cNvSpPr txBox="1"/>
          <p:nvPr>
            <p:ph type="title"/>
          </p:nvPr>
        </p:nvSpPr>
        <p:spPr>
          <a:xfrm>
            <a:off x="766475" y="5859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Conclusion of data representation for RS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90"/>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5400"/>
              <a:t>Non-IIDness on users</a:t>
            </a:r>
            <a:endParaRPr/>
          </a:p>
        </p:txBody>
      </p:sp>
      <p:sp>
        <p:nvSpPr>
          <p:cNvPr id="642" name="Google Shape;642;p90"/>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91"/>
          <p:cNvSpPr txBox="1"/>
          <p:nvPr>
            <p:ph type="title"/>
          </p:nvPr>
        </p:nvSpPr>
        <p:spPr>
          <a:xfrm>
            <a:off x="311700" y="1999050"/>
            <a:ext cx="8520600" cy="1048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zh-TW" sz="3600"/>
              <a:t>Social RS: user mutual influence</a:t>
            </a:r>
            <a:endParaRPr b="1" sz="3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0"/>
          <p:cNvSpPr txBox="1"/>
          <p:nvPr>
            <p:ph type="title"/>
          </p:nvPr>
        </p:nvSpPr>
        <p:spPr>
          <a:xfrm>
            <a:off x="727650" y="6007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Goals</a:t>
            </a:r>
            <a:endParaRPr/>
          </a:p>
        </p:txBody>
      </p:sp>
      <p:sp>
        <p:nvSpPr>
          <p:cNvPr id="132" name="Google Shape;132;p20"/>
          <p:cNvSpPr txBox="1"/>
          <p:nvPr>
            <p:ph idx="1" type="body"/>
          </p:nvPr>
        </p:nvSpPr>
        <p:spPr>
          <a:xfrm>
            <a:off x="727650" y="1620625"/>
            <a:ext cx="8104800" cy="2948400"/>
          </a:xfrm>
          <a:prstGeom prst="rect">
            <a:avLst/>
          </a:prstGeom>
        </p:spPr>
        <p:txBody>
          <a:bodyPr anchorCtr="0" anchor="t" bIns="91425" lIns="91425" spcFirstLastPara="1" rIns="91425" wrap="square" tIns="91425">
            <a:noAutofit/>
          </a:bodyPr>
          <a:lstStyle/>
          <a:p>
            <a:pPr indent="0" lvl="0" marL="0" rtl="0" algn="l">
              <a:lnSpc>
                <a:spcPct val="90000"/>
              </a:lnSpc>
              <a:spcBef>
                <a:spcPts val="1000"/>
              </a:spcBef>
              <a:spcAft>
                <a:spcPts val="0"/>
              </a:spcAft>
              <a:buClr>
                <a:schemeClr val="dk1"/>
              </a:buClr>
              <a:buSzPts val="1100"/>
              <a:buFont typeface="Arial"/>
              <a:buNone/>
            </a:pPr>
            <a:r>
              <a:rPr lang="zh-TW" sz="2400">
                <a:solidFill>
                  <a:srgbClr val="000000"/>
                </a:solidFill>
              </a:rPr>
              <a:t>•</a:t>
            </a:r>
            <a:r>
              <a:rPr lang="zh-TW" sz="2400">
                <a:solidFill>
                  <a:srgbClr val="000000"/>
                </a:solidFill>
                <a:latin typeface="Arial"/>
                <a:ea typeface="Arial"/>
                <a:cs typeface="Arial"/>
                <a:sym typeface="Arial"/>
              </a:rPr>
              <a:t>建立一個在使用者、商品與兩者之間的異質性與耦合關係的模型，以建立</a:t>
            </a:r>
            <a:r>
              <a:rPr lang="zh-TW" sz="2400">
                <a:solidFill>
                  <a:srgbClr val="000000"/>
                </a:solidFill>
              </a:rPr>
              <a:t>non-IID</a:t>
            </a:r>
            <a:r>
              <a:rPr lang="zh-TW" sz="2400">
                <a:solidFill>
                  <a:srgbClr val="000000"/>
                </a:solidFill>
                <a:latin typeface="Arial"/>
                <a:ea typeface="Arial"/>
                <a:cs typeface="Arial"/>
                <a:sym typeface="Arial"/>
              </a:rPr>
              <a:t>推薦系統。</a:t>
            </a:r>
            <a:endParaRPr sz="2400">
              <a:solidFill>
                <a:srgbClr val="000000"/>
              </a:solidFill>
              <a:latin typeface="Arial"/>
              <a:ea typeface="Arial"/>
              <a:cs typeface="Arial"/>
              <a:sym typeface="Arial"/>
            </a:endParaRPr>
          </a:p>
          <a:p>
            <a:pPr indent="0" lvl="0" marL="0" rtl="0" algn="l">
              <a:lnSpc>
                <a:spcPct val="90000"/>
              </a:lnSpc>
              <a:spcBef>
                <a:spcPts val="1000"/>
              </a:spcBef>
              <a:spcAft>
                <a:spcPts val="0"/>
              </a:spcAft>
              <a:buClr>
                <a:schemeClr val="dk1"/>
              </a:buClr>
              <a:buSzPts val="1100"/>
              <a:buFont typeface="Arial"/>
              <a:buNone/>
            </a:pPr>
            <a:r>
              <a:t/>
            </a:r>
            <a:endParaRPr sz="2400">
              <a:solidFill>
                <a:srgbClr val="000000"/>
              </a:solidFill>
            </a:endParaRPr>
          </a:p>
          <a:p>
            <a:pPr indent="0" lvl="0" marL="0" rtl="0" algn="l">
              <a:spcBef>
                <a:spcPts val="0"/>
              </a:spcBef>
              <a:spcAft>
                <a:spcPts val="1600"/>
              </a:spcAft>
              <a:buNone/>
            </a:pPr>
            <a:r>
              <a:t/>
            </a:r>
            <a:endParaRPr sz="2400">
              <a:solidFill>
                <a:srgbClr val="000000"/>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92"/>
          <p:cNvSpPr txBox="1"/>
          <p:nvPr>
            <p:ph type="title"/>
          </p:nvPr>
        </p:nvSpPr>
        <p:spPr>
          <a:xfrm>
            <a:off x="727650" y="601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Background: why social recommendation?</a:t>
            </a:r>
            <a:endParaRPr/>
          </a:p>
        </p:txBody>
      </p:sp>
      <p:pic>
        <p:nvPicPr>
          <p:cNvPr id="653" name="Google Shape;653;p92"/>
          <p:cNvPicPr preferRelativeResize="0"/>
          <p:nvPr/>
        </p:nvPicPr>
        <p:blipFill>
          <a:blip r:embed="rId3">
            <a:alphaModFix/>
          </a:blip>
          <a:stretch>
            <a:fillRect/>
          </a:stretch>
        </p:blipFill>
        <p:spPr>
          <a:xfrm>
            <a:off x="1694725" y="1513750"/>
            <a:ext cx="5754550" cy="3189875"/>
          </a:xfrm>
          <a:prstGeom prst="rect">
            <a:avLst/>
          </a:prstGeom>
          <a:noFill/>
          <a:ln>
            <a:noFill/>
          </a:ln>
        </p:spPr>
      </p:pic>
      <p:sp>
        <p:nvSpPr>
          <p:cNvPr id="654" name="Google Shape;654;p92"/>
          <p:cNvSpPr txBox="1"/>
          <p:nvPr/>
        </p:nvSpPr>
        <p:spPr>
          <a:xfrm>
            <a:off x="311700" y="4703625"/>
            <a:ext cx="8630700" cy="339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zh-TW" sz="1000"/>
              <a:t>https://www.smartinsights.com/social-media-marketing/social-media-strategy/new-global-social-media-research/</a:t>
            </a:r>
            <a:endParaRPr sz="100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93"/>
          <p:cNvSpPr txBox="1"/>
          <p:nvPr>
            <p:ph type="title"/>
          </p:nvPr>
        </p:nvSpPr>
        <p:spPr>
          <a:xfrm>
            <a:off x="311700" y="1999050"/>
            <a:ext cx="8520600" cy="1048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zh-TW" sz="3600"/>
              <a:t>Recommendation + social relations</a:t>
            </a:r>
            <a:endParaRPr b="1" sz="3600"/>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94"/>
          <p:cNvSpPr txBox="1"/>
          <p:nvPr>
            <p:ph idx="1" type="body"/>
          </p:nvPr>
        </p:nvSpPr>
        <p:spPr>
          <a:xfrm>
            <a:off x="729450" y="1469275"/>
            <a:ext cx="7688700" cy="22611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AutoNum type="arabicPeriod"/>
            </a:pPr>
            <a:r>
              <a:rPr lang="zh-TW" sz="1800">
                <a:solidFill>
                  <a:srgbClr val="000000"/>
                </a:solidFill>
              </a:rPr>
              <a:t>social recommendation </a:t>
            </a:r>
            <a:endParaRPr sz="1800">
              <a:solidFill>
                <a:srgbClr val="000000"/>
              </a:solidFill>
            </a:endParaRPr>
          </a:p>
          <a:p>
            <a:pPr indent="-342900" lvl="0" marL="457200" rtl="0" algn="l">
              <a:spcBef>
                <a:spcPts val="0"/>
              </a:spcBef>
              <a:spcAft>
                <a:spcPts val="0"/>
              </a:spcAft>
              <a:buClr>
                <a:srgbClr val="000000"/>
              </a:buClr>
              <a:buSzPts val="1800"/>
              <a:buAutoNum type="arabicPeriod"/>
            </a:pPr>
            <a:r>
              <a:rPr lang="zh-TW" sz="1800">
                <a:solidFill>
                  <a:srgbClr val="000000"/>
                </a:solidFill>
              </a:rPr>
              <a:t>將社交網路和傳統的user-item矩陣整合在一起</a:t>
            </a:r>
            <a:endParaRPr sz="1800">
              <a:solidFill>
                <a:srgbClr val="000000"/>
              </a:solidFill>
            </a:endParaRPr>
          </a:p>
          <a:p>
            <a:pPr indent="0" lvl="0" marL="0" rtl="0" algn="l">
              <a:spcBef>
                <a:spcPts val="1600"/>
              </a:spcBef>
              <a:spcAft>
                <a:spcPts val="1600"/>
              </a:spcAft>
              <a:buNone/>
            </a:pPr>
            <a:r>
              <a:t/>
            </a:r>
            <a:endParaRPr sz="1800">
              <a:solidFill>
                <a:srgbClr val="000000"/>
              </a:solidFill>
            </a:endParaRPr>
          </a:p>
        </p:txBody>
      </p:sp>
      <p:sp>
        <p:nvSpPr>
          <p:cNvPr id="665" name="Google Shape;665;p94"/>
          <p:cNvSpPr txBox="1"/>
          <p:nvPr>
            <p:ph type="title"/>
          </p:nvPr>
        </p:nvSpPr>
        <p:spPr>
          <a:xfrm>
            <a:off x="729450" y="6007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Latent Factor Model: SoRec  </a:t>
            </a:r>
            <a:r>
              <a:rPr lang="zh-TW" sz="1500"/>
              <a:t>2008CIKM</a:t>
            </a:r>
            <a:endParaRPr sz="1500"/>
          </a:p>
        </p:txBody>
      </p:sp>
      <p:sp>
        <p:nvSpPr>
          <p:cNvPr id="666" name="Google Shape;666;p94"/>
          <p:cNvSpPr txBox="1"/>
          <p:nvPr/>
        </p:nvSpPr>
        <p:spPr>
          <a:xfrm>
            <a:off x="311700" y="4703625"/>
            <a:ext cx="8630700" cy="339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zh-TW" sz="1000"/>
              <a:t>https://reurl.cc/D0LG5</a:t>
            </a:r>
            <a:endParaRPr sz="1000"/>
          </a:p>
        </p:txBody>
      </p:sp>
      <p:pic>
        <p:nvPicPr>
          <p:cNvPr descr="0.8 &#10;0.8 &#10;0.4 &#10;0.8 &#10;(a) Social Network Graph &#10;(b) User-Item Matrix &#10;4 2.2 &#10;3 24 2.9 5 4.1 26 &#10;u, 4 1.7 2 3.2 3.9 30 2 &#10;u, 48 2.1 2.' 2.6 4.' 3.8 2.4 49 &#10;(c) Predicted User-Item Matrix " id="667" name="Google Shape;667;p94"/>
          <p:cNvPicPr preferRelativeResize="0"/>
          <p:nvPr/>
        </p:nvPicPr>
        <p:blipFill>
          <a:blip r:embed="rId3">
            <a:alphaModFix/>
          </a:blip>
          <a:stretch>
            <a:fillRect/>
          </a:stretch>
        </p:blipFill>
        <p:spPr>
          <a:xfrm>
            <a:off x="0" y="2280900"/>
            <a:ext cx="6186351" cy="2166610"/>
          </a:xfrm>
          <a:prstGeom prst="rect">
            <a:avLst/>
          </a:prstGeom>
          <a:noFill/>
          <a:ln cap="flat" cmpd="sng" w="9525">
            <a:solidFill>
              <a:srgbClr val="BFBFBF"/>
            </a:solidFill>
            <a:prstDash val="dash"/>
            <a:miter lim="8000"/>
            <a:headEnd len="sm" w="sm" type="none"/>
            <a:tailEnd len="sm" w="sm" type="none"/>
          </a:ln>
        </p:spPr>
      </p:pic>
      <p:sp>
        <p:nvSpPr>
          <p:cNvPr id="668" name="Google Shape;668;p94"/>
          <p:cNvSpPr txBox="1"/>
          <p:nvPr/>
        </p:nvSpPr>
        <p:spPr>
          <a:xfrm>
            <a:off x="6645725" y="543825"/>
            <a:ext cx="1431900" cy="85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200"/>
              <a:t>U → user</a:t>
            </a:r>
            <a:endParaRPr sz="1200"/>
          </a:p>
          <a:p>
            <a:pPr indent="0" lvl="0" marL="0" rtl="0" algn="l">
              <a:spcBef>
                <a:spcPts val="0"/>
              </a:spcBef>
              <a:spcAft>
                <a:spcPts val="0"/>
              </a:spcAft>
              <a:buNone/>
            </a:pPr>
            <a:r>
              <a:rPr lang="zh-TW" sz="1200"/>
              <a:t>V </a:t>
            </a:r>
            <a:r>
              <a:rPr lang="zh-TW" sz="1200"/>
              <a:t>→ </a:t>
            </a:r>
            <a:r>
              <a:rPr lang="zh-TW" sz="1200"/>
              <a:t>item</a:t>
            </a:r>
            <a:endParaRPr sz="1200"/>
          </a:p>
          <a:p>
            <a:pPr indent="0" lvl="0" marL="0" rtl="0" algn="l">
              <a:spcBef>
                <a:spcPts val="0"/>
              </a:spcBef>
              <a:spcAft>
                <a:spcPts val="0"/>
              </a:spcAft>
              <a:buNone/>
            </a:pPr>
            <a:r>
              <a:rPr lang="zh-TW" sz="1200"/>
              <a:t>Z</a:t>
            </a:r>
            <a:r>
              <a:rPr lang="zh-TW" sz="1200"/>
              <a:t> → </a:t>
            </a:r>
            <a:r>
              <a:rPr lang="zh-TW" sz="1200"/>
              <a:t>social</a:t>
            </a:r>
            <a:endParaRPr sz="1200"/>
          </a:p>
          <a:p>
            <a:pPr indent="0" lvl="0" marL="0" rtl="0" algn="l">
              <a:spcBef>
                <a:spcPts val="0"/>
              </a:spcBef>
              <a:spcAft>
                <a:spcPts val="0"/>
              </a:spcAft>
              <a:buNone/>
            </a:pPr>
            <a:r>
              <a:rPr lang="zh-TW" sz="1200"/>
              <a:t>C → constant</a:t>
            </a:r>
            <a:endParaRPr sz="1200"/>
          </a:p>
        </p:txBody>
      </p:sp>
      <p:pic>
        <p:nvPicPr>
          <p:cNvPr id="669" name="Google Shape;669;p94"/>
          <p:cNvPicPr preferRelativeResize="0"/>
          <p:nvPr/>
        </p:nvPicPr>
        <p:blipFill>
          <a:blip r:embed="rId4">
            <a:alphaModFix/>
          </a:blip>
          <a:stretch>
            <a:fillRect/>
          </a:stretch>
        </p:blipFill>
        <p:spPr>
          <a:xfrm>
            <a:off x="6186350" y="1469275"/>
            <a:ext cx="2957649" cy="2029526"/>
          </a:xfrm>
          <a:prstGeom prst="rect">
            <a:avLst/>
          </a:prstGeom>
          <a:noFill/>
          <a:ln>
            <a:noFill/>
          </a:ln>
        </p:spPr>
      </p:pic>
      <p:pic>
        <p:nvPicPr>
          <p:cNvPr id="670" name="Google Shape;670;p94"/>
          <p:cNvPicPr preferRelativeResize="0"/>
          <p:nvPr/>
        </p:nvPicPr>
        <p:blipFill>
          <a:blip r:embed="rId5">
            <a:alphaModFix/>
          </a:blip>
          <a:stretch>
            <a:fillRect/>
          </a:stretch>
        </p:blipFill>
        <p:spPr>
          <a:xfrm>
            <a:off x="6541200" y="3547724"/>
            <a:ext cx="2401201" cy="1190625"/>
          </a:xfrm>
          <a:prstGeom prst="rect">
            <a:avLst/>
          </a:prstGeom>
          <a:noFill/>
          <a:ln>
            <a:noFill/>
          </a:ln>
        </p:spPr>
      </p:pic>
      <p:sp>
        <p:nvSpPr>
          <p:cNvPr id="671" name="Google Shape;671;p94"/>
          <p:cNvSpPr/>
          <p:nvPr/>
        </p:nvSpPr>
        <p:spPr>
          <a:xfrm>
            <a:off x="6153825" y="1484875"/>
            <a:ext cx="2082000" cy="198900"/>
          </a:xfrm>
          <a:prstGeom prst="rect">
            <a:avLst/>
          </a:prstGeom>
          <a:no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2" name="Google Shape;672;p94"/>
          <p:cNvPicPr preferRelativeResize="0"/>
          <p:nvPr/>
        </p:nvPicPr>
        <p:blipFill>
          <a:blip r:embed="rId6">
            <a:alphaModFix/>
          </a:blip>
          <a:stretch>
            <a:fillRect/>
          </a:stretch>
        </p:blipFill>
        <p:spPr>
          <a:xfrm>
            <a:off x="3422500" y="4191525"/>
            <a:ext cx="2932249" cy="8517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pic>
        <p:nvPicPr>
          <p:cNvPr id="677" name="Google Shape;677;p95"/>
          <p:cNvPicPr preferRelativeResize="0"/>
          <p:nvPr/>
        </p:nvPicPr>
        <p:blipFill>
          <a:blip r:embed="rId3">
            <a:alphaModFix/>
          </a:blip>
          <a:stretch>
            <a:fillRect/>
          </a:stretch>
        </p:blipFill>
        <p:spPr>
          <a:xfrm>
            <a:off x="5898900" y="2571744"/>
            <a:ext cx="3110575" cy="2273112"/>
          </a:xfrm>
          <a:prstGeom prst="rect">
            <a:avLst/>
          </a:prstGeom>
          <a:noFill/>
          <a:ln>
            <a:noFill/>
          </a:ln>
        </p:spPr>
      </p:pic>
      <p:sp>
        <p:nvSpPr>
          <p:cNvPr id="678" name="Google Shape;678;p95"/>
          <p:cNvSpPr txBox="1"/>
          <p:nvPr>
            <p:ph idx="1" type="body"/>
          </p:nvPr>
        </p:nvSpPr>
        <p:spPr>
          <a:xfrm>
            <a:off x="692500" y="1476250"/>
            <a:ext cx="8102700" cy="26034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AutoNum type="arabicPeriod"/>
            </a:pPr>
            <a:r>
              <a:rPr lang="zh-TW" sz="1800">
                <a:solidFill>
                  <a:srgbClr val="000000"/>
                </a:solidFill>
              </a:rPr>
              <a:t>將</a:t>
            </a:r>
            <a:r>
              <a:rPr b="1" lang="zh-TW" sz="1800">
                <a:solidFill>
                  <a:schemeClr val="dk1"/>
                </a:solidFill>
              </a:rPr>
              <a:t>信任度</a:t>
            </a:r>
            <a:r>
              <a:rPr lang="zh-TW" sz="1800">
                <a:solidFill>
                  <a:srgbClr val="000000"/>
                </a:solidFill>
              </a:rPr>
              <a:t>納入考量 (trust-aware recommender)</a:t>
            </a:r>
            <a:endParaRPr sz="1800">
              <a:solidFill>
                <a:srgbClr val="000000"/>
              </a:solidFill>
            </a:endParaRPr>
          </a:p>
          <a:p>
            <a:pPr indent="-342900" lvl="0" marL="457200" rtl="0" algn="l">
              <a:lnSpc>
                <a:spcPct val="115000"/>
              </a:lnSpc>
              <a:spcBef>
                <a:spcPts val="0"/>
              </a:spcBef>
              <a:spcAft>
                <a:spcPts val="0"/>
              </a:spcAft>
              <a:buClr>
                <a:srgbClr val="000000"/>
              </a:buClr>
              <a:buSzPts val="1800"/>
              <a:buAutoNum type="arabicPeriod"/>
            </a:pPr>
            <a:r>
              <a:rPr lang="zh-TW" sz="1800">
                <a:solidFill>
                  <a:srgbClr val="000000"/>
                </a:solidFill>
              </a:rPr>
              <a:t>使每個用戶的特徵依賴於他在社交網絡中的</a:t>
            </a:r>
            <a:r>
              <a:rPr b="1" lang="zh-TW" sz="1800">
                <a:solidFill>
                  <a:schemeClr val="dk1"/>
                </a:solidFill>
              </a:rPr>
              <a:t>直接鄰居</a:t>
            </a:r>
            <a:r>
              <a:rPr lang="zh-TW" sz="1800">
                <a:solidFill>
                  <a:srgbClr val="000000"/>
                </a:solidFill>
              </a:rPr>
              <a:t>的特徵向量</a:t>
            </a:r>
            <a:endParaRPr sz="1800">
              <a:solidFill>
                <a:srgbClr val="000000"/>
              </a:solidFill>
            </a:endParaRPr>
          </a:p>
          <a:p>
            <a:pPr indent="-342900" lvl="0" marL="457200" rtl="0" algn="l">
              <a:lnSpc>
                <a:spcPct val="115000"/>
              </a:lnSpc>
              <a:spcBef>
                <a:spcPts val="0"/>
              </a:spcBef>
              <a:spcAft>
                <a:spcPts val="0"/>
              </a:spcAft>
              <a:buClr>
                <a:srgbClr val="000000"/>
              </a:buClr>
              <a:buSzPts val="1800"/>
              <a:buAutoNum type="arabicPeriod"/>
            </a:pPr>
            <a:r>
              <a:rPr lang="zh-TW" sz="1800">
                <a:solidFill>
                  <a:srgbClr val="000000"/>
                </a:solidFill>
              </a:rPr>
              <a:t>間接連接到社交網絡中的用戶的潛在特徵將是依賴性的，從而傳播信任</a:t>
            </a:r>
            <a:r>
              <a:rPr b="1" lang="zh-TW" sz="1800">
                <a:solidFill>
                  <a:schemeClr val="dk1"/>
                </a:solidFill>
              </a:rPr>
              <a:t>trust propagation</a:t>
            </a:r>
            <a:endParaRPr b="1" sz="1800">
              <a:solidFill>
                <a:schemeClr val="dk1"/>
              </a:solidFill>
            </a:endParaRPr>
          </a:p>
        </p:txBody>
      </p:sp>
      <p:pic>
        <p:nvPicPr>
          <p:cNvPr id="679" name="Google Shape;679;p95"/>
          <p:cNvPicPr preferRelativeResize="0"/>
          <p:nvPr/>
        </p:nvPicPr>
        <p:blipFill>
          <a:blip r:embed="rId4">
            <a:alphaModFix/>
          </a:blip>
          <a:stretch>
            <a:fillRect/>
          </a:stretch>
        </p:blipFill>
        <p:spPr>
          <a:xfrm>
            <a:off x="3530089" y="2834549"/>
            <a:ext cx="2427513" cy="1063850"/>
          </a:xfrm>
          <a:prstGeom prst="rect">
            <a:avLst/>
          </a:prstGeom>
          <a:noFill/>
          <a:ln>
            <a:noFill/>
          </a:ln>
        </p:spPr>
      </p:pic>
      <p:sp>
        <p:nvSpPr>
          <p:cNvPr id="680" name="Google Shape;680;p95"/>
          <p:cNvSpPr txBox="1"/>
          <p:nvPr>
            <p:ph type="title"/>
          </p:nvPr>
        </p:nvSpPr>
        <p:spPr>
          <a:xfrm>
            <a:off x="727650" y="5711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Latent Factor Model: Social MF  </a:t>
            </a:r>
            <a:r>
              <a:rPr lang="zh-TW" sz="1500"/>
              <a:t>2010 ACM RecSys</a:t>
            </a:r>
            <a:endParaRPr sz="1500"/>
          </a:p>
        </p:txBody>
      </p:sp>
      <p:sp>
        <p:nvSpPr>
          <p:cNvPr id="681" name="Google Shape;681;p95"/>
          <p:cNvSpPr txBox="1"/>
          <p:nvPr/>
        </p:nvSpPr>
        <p:spPr>
          <a:xfrm>
            <a:off x="3532675" y="4803850"/>
            <a:ext cx="5476800" cy="339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zh-TW" sz="1000"/>
              <a:t>https://reurl.cc/OOLd7</a:t>
            </a:r>
            <a:endParaRPr sz="1000"/>
          </a:p>
        </p:txBody>
      </p:sp>
      <p:sp>
        <p:nvSpPr>
          <p:cNvPr id="682" name="Google Shape;682;p95"/>
          <p:cNvSpPr/>
          <p:nvPr/>
        </p:nvSpPr>
        <p:spPr>
          <a:xfrm>
            <a:off x="2655484" y="3383076"/>
            <a:ext cx="589800" cy="626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t>A</a:t>
            </a:r>
            <a:endParaRPr/>
          </a:p>
        </p:txBody>
      </p:sp>
      <p:sp>
        <p:nvSpPr>
          <p:cNvPr id="683" name="Google Shape;683;p95"/>
          <p:cNvSpPr/>
          <p:nvPr/>
        </p:nvSpPr>
        <p:spPr>
          <a:xfrm>
            <a:off x="1438985" y="3651422"/>
            <a:ext cx="589800" cy="626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t>B</a:t>
            </a:r>
            <a:endParaRPr/>
          </a:p>
        </p:txBody>
      </p:sp>
      <p:sp>
        <p:nvSpPr>
          <p:cNvPr id="684" name="Google Shape;684;p95"/>
          <p:cNvSpPr/>
          <p:nvPr/>
        </p:nvSpPr>
        <p:spPr>
          <a:xfrm>
            <a:off x="222475" y="3964510"/>
            <a:ext cx="589800" cy="626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t>C</a:t>
            </a:r>
            <a:endParaRPr/>
          </a:p>
        </p:txBody>
      </p:sp>
      <p:cxnSp>
        <p:nvCxnSpPr>
          <p:cNvPr id="685" name="Google Shape;685;p95"/>
          <p:cNvCxnSpPr>
            <a:stCxn id="683" idx="6"/>
            <a:endCxn id="682" idx="2"/>
          </p:cNvCxnSpPr>
          <p:nvPr/>
        </p:nvCxnSpPr>
        <p:spPr>
          <a:xfrm flipH="1" rot="10800000">
            <a:off x="2028785" y="3696272"/>
            <a:ext cx="626700" cy="268200"/>
          </a:xfrm>
          <a:prstGeom prst="straightConnector1">
            <a:avLst/>
          </a:prstGeom>
          <a:noFill/>
          <a:ln cap="flat" cmpd="sng" w="28575">
            <a:solidFill>
              <a:schemeClr val="dk2"/>
            </a:solidFill>
            <a:prstDash val="solid"/>
            <a:round/>
            <a:headEnd len="med" w="med" type="none"/>
            <a:tailEnd len="med" w="med" type="triangle"/>
          </a:ln>
        </p:spPr>
      </p:cxnSp>
      <p:cxnSp>
        <p:nvCxnSpPr>
          <p:cNvPr id="686" name="Google Shape;686;p95"/>
          <p:cNvCxnSpPr>
            <a:stCxn id="684" idx="6"/>
            <a:endCxn id="683" idx="2"/>
          </p:cNvCxnSpPr>
          <p:nvPr/>
        </p:nvCxnSpPr>
        <p:spPr>
          <a:xfrm flipH="1" rot="10800000">
            <a:off x="812275" y="3964360"/>
            <a:ext cx="626700" cy="313200"/>
          </a:xfrm>
          <a:prstGeom prst="straightConnector1">
            <a:avLst/>
          </a:prstGeom>
          <a:noFill/>
          <a:ln cap="flat" cmpd="sng" w="28575">
            <a:solidFill>
              <a:schemeClr val="dk2"/>
            </a:solidFill>
            <a:prstDash val="dash"/>
            <a:round/>
            <a:headEnd len="med" w="med" type="none"/>
            <a:tailEnd len="med" w="med" type="triangle"/>
          </a:ln>
        </p:spPr>
      </p:cxnSp>
      <p:pic>
        <p:nvPicPr>
          <p:cNvPr id="687" name="Google Shape;687;p95"/>
          <p:cNvPicPr preferRelativeResize="0"/>
          <p:nvPr/>
        </p:nvPicPr>
        <p:blipFill>
          <a:blip r:embed="rId5">
            <a:alphaModFix/>
          </a:blip>
          <a:stretch>
            <a:fillRect/>
          </a:stretch>
        </p:blipFill>
        <p:spPr>
          <a:xfrm>
            <a:off x="3316025" y="4008883"/>
            <a:ext cx="2365799" cy="1059829"/>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96"/>
          <p:cNvSpPr txBox="1"/>
          <p:nvPr>
            <p:ph type="title"/>
          </p:nvPr>
        </p:nvSpPr>
        <p:spPr>
          <a:xfrm>
            <a:off x="727650" y="5785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Latent Factor Model: SoReg  </a:t>
            </a:r>
            <a:r>
              <a:rPr lang="zh-TW" sz="1500"/>
              <a:t>2011 WSDM</a:t>
            </a:r>
            <a:endParaRPr sz="1500"/>
          </a:p>
        </p:txBody>
      </p:sp>
      <p:sp>
        <p:nvSpPr>
          <p:cNvPr id="693" name="Google Shape;693;p96"/>
          <p:cNvSpPr txBox="1"/>
          <p:nvPr>
            <p:ph idx="1" type="body"/>
          </p:nvPr>
        </p:nvSpPr>
        <p:spPr>
          <a:xfrm>
            <a:off x="729450" y="1545475"/>
            <a:ext cx="8118600" cy="2261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zh-TW" sz="1800">
                <a:solidFill>
                  <a:schemeClr val="dk1"/>
                </a:solidFill>
              </a:rPr>
              <a:t>適合不同推薦任務的最合適的朋友組</a:t>
            </a:r>
            <a:endParaRPr b="1" sz="1800">
              <a:solidFill>
                <a:schemeClr val="dk1"/>
              </a:solidFill>
            </a:endParaRPr>
          </a:p>
          <a:p>
            <a:pPr indent="0" lvl="0" marL="457200" rtl="0" algn="l">
              <a:lnSpc>
                <a:spcPct val="115000"/>
              </a:lnSpc>
              <a:spcBef>
                <a:spcPts val="1600"/>
              </a:spcBef>
              <a:spcAft>
                <a:spcPts val="0"/>
              </a:spcAft>
              <a:buNone/>
            </a:pPr>
            <a:r>
              <a:rPr lang="zh-TW" sz="1800">
                <a:solidFill>
                  <a:srgbClr val="000000"/>
                </a:solidFill>
              </a:rPr>
              <a:t>e.g.在現實世界中，通常不會在做決定之前諮詢</a:t>
            </a:r>
            <a:r>
              <a:rPr b="1" lang="zh-TW" sz="1800">
                <a:solidFill>
                  <a:schemeClr val="dk1"/>
                </a:solidFill>
              </a:rPr>
              <a:t>所有</a:t>
            </a:r>
            <a:r>
              <a:rPr lang="zh-TW" sz="1800">
                <a:solidFill>
                  <a:srgbClr val="000000"/>
                </a:solidFill>
              </a:rPr>
              <a:t>的朋友。我們可以向一些朋友徵求電影建議，因為這些朋友是看電影的專家。</a:t>
            </a:r>
            <a:endParaRPr sz="1800">
              <a:solidFill>
                <a:srgbClr val="000000"/>
              </a:solidFill>
            </a:endParaRPr>
          </a:p>
          <a:p>
            <a:pPr indent="0" lvl="0" marL="457200" rtl="0" algn="l">
              <a:lnSpc>
                <a:spcPct val="115000"/>
              </a:lnSpc>
              <a:spcBef>
                <a:spcPts val="1600"/>
              </a:spcBef>
              <a:spcAft>
                <a:spcPts val="1600"/>
              </a:spcAft>
              <a:buNone/>
            </a:pPr>
            <a:r>
              <a:rPr lang="zh-TW" sz="1800">
                <a:solidFill>
                  <a:srgbClr val="000000"/>
                </a:solidFill>
              </a:rPr>
              <a:t>e.g.有些朋友因為登山而認識，在信任機制中，只有用一個信任度來當基準，並沒有考慮他們的詳細的結合是什麼，如果因為他們登山興趣很相仿，但在推薦電影的時候跟他們推薦相同的電影，這樣就不太合理。</a:t>
            </a:r>
            <a:endParaRPr sz="1800">
              <a:solidFill>
                <a:srgbClr val="000000"/>
              </a:solidFill>
            </a:endParaRPr>
          </a:p>
        </p:txBody>
      </p:sp>
      <p:sp>
        <p:nvSpPr>
          <p:cNvPr id="694" name="Google Shape;694;p96"/>
          <p:cNvSpPr txBox="1"/>
          <p:nvPr/>
        </p:nvSpPr>
        <p:spPr>
          <a:xfrm>
            <a:off x="3532675" y="4803850"/>
            <a:ext cx="5476800" cy="339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zh-TW" sz="1000"/>
              <a:t>https://reurl.cc/NWL36</a:t>
            </a:r>
            <a:endParaRPr sz="1000"/>
          </a:p>
          <a:p>
            <a:pPr indent="0" lvl="0" marL="0" rtl="0" algn="r">
              <a:spcBef>
                <a:spcPts val="0"/>
              </a:spcBef>
              <a:spcAft>
                <a:spcPts val="0"/>
              </a:spcAft>
              <a:buClr>
                <a:schemeClr val="dk1"/>
              </a:buClr>
              <a:buSzPts val="1100"/>
              <a:buFont typeface="Arial"/>
              <a:buNone/>
            </a:pPr>
            <a:r>
              <a:t/>
            </a:r>
            <a:endParaRPr sz="1000"/>
          </a:p>
          <a:p>
            <a:pPr indent="0" lvl="0" marL="0" rtl="0" algn="r">
              <a:spcBef>
                <a:spcPts val="0"/>
              </a:spcBef>
              <a:spcAft>
                <a:spcPts val="0"/>
              </a:spcAft>
              <a:buNone/>
            </a:pPr>
            <a:r>
              <a:t/>
            </a:r>
            <a:endParaRPr sz="1000"/>
          </a:p>
        </p:txBody>
      </p:sp>
      <p:pic>
        <p:nvPicPr>
          <p:cNvPr id="695" name="Google Shape;695;p96"/>
          <p:cNvPicPr preferRelativeResize="0"/>
          <p:nvPr/>
        </p:nvPicPr>
        <p:blipFill>
          <a:blip r:embed="rId3">
            <a:alphaModFix/>
          </a:blip>
          <a:stretch>
            <a:fillRect/>
          </a:stretch>
        </p:blipFill>
        <p:spPr>
          <a:xfrm>
            <a:off x="729450" y="3929875"/>
            <a:ext cx="3463649" cy="1152325"/>
          </a:xfrm>
          <a:prstGeom prst="rect">
            <a:avLst/>
          </a:prstGeom>
          <a:noFill/>
          <a:ln>
            <a:noFill/>
          </a:ln>
        </p:spPr>
      </p:pic>
      <p:pic>
        <p:nvPicPr>
          <p:cNvPr id="696" name="Google Shape;696;p96"/>
          <p:cNvPicPr preferRelativeResize="0"/>
          <p:nvPr/>
        </p:nvPicPr>
        <p:blipFill>
          <a:blip r:embed="rId4">
            <a:alphaModFix/>
          </a:blip>
          <a:stretch>
            <a:fillRect/>
          </a:stretch>
        </p:blipFill>
        <p:spPr>
          <a:xfrm>
            <a:off x="4283196" y="3929871"/>
            <a:ext cx="3261665" cy="1152325"/>
          </a:xfrm>
          <a:prstGeom prst="rect">
            <a:avLst/>
          </a:prstGeom>
          <a:noFill/>
          <a:ln>
            <a:noFill/>
          </a:ln>
        </p:spPr>
      </p:pic>
      <p:sp>
        <p:nvSpPr>
          <p:cNvPr id="697" name="Google Shape;697;p96"/>
          <p:cNvSpPr txBox="1"/>
          <p:nvPr/>
        </p:nvSpPr>
        <p:spPr>
          <a:xfrm>
            <a:off x="183700" y="4635450"/>
            <a:ext cx="15399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a:latin typeface="Lato"/>
                <a:ea typeface="Lato"/>
                <a:cs typeface="Lato"/>
                <a:sym typeface="Lato"/>
              </a:rPr>
              <a:t>average-based</a:t>
            </a:r>
            <a:endParaRPr b="1">
              <a:latin typeface="Lato"/>
              <a:ea typeface="Lato"/>
              <a:cs typeface="Lato"/>
              <a:sym typeface="Lato"/>
            </a:endParaRPr>
          </a:p>
        </p:txBody>
      </p:sp>
      <p:sp>
        <p:nvSpPr>
          <p:cNvPr id="698" name="Google Shape;698;p96"/>
          <p:cNvSpPr txBox="1"/>
          <p:nvPr/>
        </p:nvSpPr>
        <p:spPr>
          <a:xfrm>
            <a:off x="7308150" y="3991825"/>
            <a:ext cx="1539900" cy="33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a:latin typeface="Lato"/>
                <a:ea typeface="Lato"/>
                <a:cs typeface="Lato"/>
                <a:sym typeface="Lato"/>
              </a:rPr>
              <a:t>individual</a:t>
            </a:r>
            <a:r>
              <a:rPr b="1" lang="zh-TW">
                <a:latin typeface="Lato"/>
                <a:ea typeface="Lato"/>
                <a:cs typeface="Lato"/>
                <a:sym typeface="Lato"/>
              </a:rPr>
              <a:t>-based</a:t>
            </a:r>
            <a:endParaRPr b="1">
              <a:latin typeface="Lato"/>
              <a:ea typeface="Lato"/>
              <a:cs typeface="Lato"/>
              <a:sym typeface="Lato"/>
            </a:endParaRPr>
          </a:p>
        </p:txBody>
      </p:sp>
      <p:pic>
        <p:nvPicPr>
          <p:cNvPr id="699" name="Google Shape;699;p96"/>
          <p:cNvPicPr preferRelativeResize="0"/>
          <p:nvPr/>
        </p:nvPicPr>
        <p:blipFill>
          <a:blip r:embed="rId5">
            <a:alphaModFix/>
          </a:blip>
          <a:stretch>
            <a:fillRect/>
          </a:stretch>
        </p:blipFill>
        <p:spPr>
          <a:xfrm>
            <a:off x="6600120" y="528458"/>
            <a:ext cx="2543875" cy="787825"/>
          </a:xfrm>
          <a:prstGeom prst="rect">
            <a:avLst/>
          </a:prstGeom>
          <a:noFill/>
          <a:ln>
            <a:noFill/>
          </a:ln>
        </p:spPr>
      </p:pic>
      <p:pic>
        <p:nvPicPr>
          <p:cNvPr id="700" name="Google Shape;700;p96"/>
          <p:cNvPicPr preferRelativeResize="0"/>
          <p:nvPr/>
        </p:nvPicPr>
        <p:blipFill>
          <a:blip r:embed="rId6">
            <a:alphaModFix/>
          </a:blip>
          <a:stretch>
            <a:fillRect/>
          </a:stretch>
        </p:blipFill>
        <p:spPr>
          <a:xfrm>
            <a:off x="5342200" y="1345972"/>
            <a:ext cx="3801798" cy="7878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97"/>
          <p:cNvSpPr txBox="1"/>
          <p:nvPr>
            <p:ph type="title"/>
          </p:nvPr>
        </p:nvSpPr>
        <p:spPr>
          <a:xfrm>
            <a:off x="727650" y="5711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Deep Neural Network: Item Silk Road  </a:t>
            </a:r>
            <a:r>
              <a:rPr lang="zh-TW" sz="1500"/>
              <a:t>2017 SIGIR</a:t>
            </a:r>
            <a:endParaRPr sz="1500"/>
          </a:p>
        </p:txBody>
      </p:sp>
      <p:sp>
        <p:nvSpPr>
          <p:cNvPr id="706" name="Google Shape;706;p97"/>
          <p:cNvSpPr txBox="1"/>
          <p:nvPr>
            <p:ph idx="1" type="body"/>
          </p:nvPr>
        </p:nvSpPr>
        <p:spPr>
          <a:xfrm>
            <a:off x="727650" y="1765888"/>
            <a:ext cx="7688700" cy="2261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zh-TW" sz="1800">
                <a:solidFill>
                  <a:srgbClr val="000000"/>
                </a:solidFill>
              </a:rPr>
              <a:t>T</a:t>
            </a:r>
            <a:r>
              <a:rPr b="1" lang="zh-TW" sz="1800">
                <a:solidFill>
                  <a:srgbClr val="000000"/>
                </a:solidFill>
              </a:rPr>
              <a:t>raditional methods: </a:t>
            </a:r>
            <a:endParaRPr b="1" sz="1800">
              <a:solidFill>
                <a:srgbClr val="000000"/>
              </a:solidFill>
            </a:endParaRPr>
          </a:p>
          <a:p>
            <a:pPr indent="-342900" lvl="0" marL="457200" rtl="0" algn="l">
              <a:lnSpc>
                <a:spcPct val="115000"/>
              </a:lnSpc>
              <a:spcBef>
                <a:spcPts val="1600"/>
              </a:spcBef>
              <a:spcAft>
                <a:spcPts val="0"/>
              </a:spcAft>
              <a:buClr>
                <a:srgbClr val="000000"/>
              </a:buClr>
              <a:buSzPts val="1800"/>
              <a:buAutoNum type="arabicPeriod"/>
            </a:pPr>
            <a:r>
              <a:rPr lang="zh-TW" sz="1800">
                <a:solidFill>
                  <a:srgbClr val="000000"/>
                </a:solidFill>
              </a:rPr>
              <a:t>shallow network</a:t>
            </a:r>
            <a:endParaRPr sz="1800">
              <a:solidFill>
                <a:srgbClr val="000000"/>
              </a:solidFill>
            </a:endParaRPr>
          </a:p>
          <a:p>
            <a:pPr indent="-342900" lvl="0" marL="457200" rtl="0" algn="l">
              <a:lnSpc>
                <a:spcPct val="115000"/>
              </a:lnSpc>
              <a:spcBef>
                <a:spcPts val="0"/>
              </a:spcBef>
              <a:spcAft>
                <a:spcPts val="0"/>
              </a:spcAft>
              <a:buClr>
                <a:srgbClr val="000000"/>
              </a:buClr>
              <a:buSzPts val="1800"/>
              <a:buAutoNum type="arabicPeriod"/>
            </a:pPr>
            <a:r>
              <a:rPr lang="zh-TW" sz="1800">
                <a:solidFill>
                  <a:srgbClr val="000000"/>
                </a:solidFill>
              </a:rPr>
              <a:t>homogeneous</a:t>
            </a:r>
            <a:endParaRPr sz="1800">
              <a:solidFill>
                <a:srgbClr val="000000"/>
              </a:solidFill>
            </a:endParaRPr>
          </a:p>
          <a:p>
            <a:pPr indent="-342900" lvl="0" marL="457200" rtl="0" algn="l">
              <a:lnSpc>
                <a:spcPct val="115000"/>
              </a:lnSpc>
              <a:spcBef>
                <a:spcPts val="0"/>
              </a:spcBef>
              <a:spcAft>
                <a:spcPts val="0"/>
              </a:spcAft>
              <a:buClr>
                <a:srgbClr val="000000"/>
              </a:buClr>
              <a:buSzPts val="1800"/>
              <a:buAutoNum type="arabicPeriod"/>
            </a:pPr>
            <a:r>
              <a:rPr lang="zh-TW" sz="1800">
                <a:solidFill>
                  <a:srgbClr val="000000"/>
                </a:solidFill>
              </a:rPr>
              <a:t>mostly not consider </a:t>
            </a:r>
            <a:br>
              <a:rPr lang="zh-TW" sz="1800">
                <a:solidFill>
                  <a:srgbClr val="000000"/>
                </a:solidFill>
              </a:rPr>
            </a:br>
            <a:r>
              <a:rPr lang="zh-TW" sz="1800">
                <a:solidFill>
                  <a:srgbClr val="000000"/>
                </a:solidFill>
              </a:rPr>
              <a:t>attributes in information</a:t>
            </a:r>
            <a:br>
              <a:rPr lang="zh-TW" sz="1800">
                <a:solidFill>
                  <a:srgbClr val="000000"/>
                </a:solidFill>
              </a:rPr>
            </a:br>
            <a:r>
              <a:rPr lang="zh-TW" sz="1800">
                <a:solidFill>
                  <a:srgbClr val="000000"/>
                </a:solidFill>
              </a:rPr>
              <a:t>domain(user-user)</a:t>
            </a:r>
            <a:endParaRPr sz="1800">
              <a:solidFill>
                <a:srgbClr val="000000"/>
              </a:solidFill>
            </a:endParaRPr>
          </a:p>
          <a:p>
            <a:pPr indent="0" lvl="0" marL="0" rtl="0" algn="l">
              <a:lnSpc>
                <a:spcPct val="115000"/>
              </a:lnSpc>
              <a:spcBef>
                <a:spcPts val="1600"/>
              </a:spcBef>
              <a:spcAft>
                <a:spcPts val="1600"/>
              </a:spcAft>
              <a:buNone/>
            </a:pPr>
            <a:r>
              <a:t/>
            </a:r>
            <a:endParaRPr sz="1800">
              <a:solidFill>
                <a:srgbClr val="000000"/>
              </a:solidFill>
            </a:endParaRPr>
          </a:p>
        </p:txBody>
      </p:sp>
      <p:sp>
        <p:nvSpPr>
          <p:cNvPr id="707" name="Google Shape;707;p97"/>
          <p:cNvSpPr txBox="1"/>
          <p:nvPr/>
        </p:nvSpPr>
        <p:spPr>
          <a:xfrm>
            <a:off x="3532675" y="4803850"/>
            <a:ext cx="5476800" cy="339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zh-TW" sz="1000"/>
              <a:t>https://www.paperweekly.site/papers/notes/376</a:t>
            </a:r>
            <a:endParaRPr sz="1000"/>
          </a:p>
        </p:txBody>
      </p:sp>
      <p:pic>
        <p:nvPicPr>
          <p:cNvPr id="708" name="Google Shape;708;p97"/>
          <p:cNvPicPr preferRelativeResize="0"/>
          <p:nvPr/>
        </p:nvPicPr>
        <p:blipFill>
          <a:blip r:embed="rId3">
            <a:alphaModFix/>
          </a:blip>
          <a:stretch>
            <a:fillRect/>
          </a:stretch>
        </p:blipFill>
        <p:spPr>
          <a:xfrm>
            <a:off x="3845456" y="1540862"/>
            <a:ext cx="5067718" cy="28285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98"/>
          <p:cNvSpPr txBox="1"/>
          <p:nvPr>
            <p:ph type="title"/>
          </p:nvPr>
        </p:nvSpPr>
        <p:spPr>
          <a:xfrm>
            <a:off x="692450" y="5711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Deep Neural Network: Item Silk Road</a:t>
            </a:r>
            <a:endParaRPr/>
          </a:p>
        </p:txBody>
      </p:sp>
      <p:sp>
        <p:nvSpPr>
          <p:cNvPr id="714" name="Google Shape;714;p9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715" name="Google Shape;715;p98"/>
          <p:cNvSpPr txBox="1"/>
          <p:nvPr/>
        </p:nvSpPr>
        <p:spPr>
          <a:xfrm>
            <a:off x="3532675" y="4803850"/>
            <a:ext cx="5476800" cy="339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zh-TW" sz="1000"/>
              <a:t>https://www.paperweekly.site/papers/notes/376</a:t>
            </a:r>
            <a:endParaRPr sz="1000"/>
          </a:p>
        </p:txBody>
      </p:sp>
      <p:pic>
        <p:nvPicPr>
          <p:cNvPr id="716" name="Google Shape;716;p98"/>
          <p:cNvPicPr preferRelativeResize="0"/>
          <p:nvPr/>
        </p:nvPicPr>
        <p:blipFill>
          <a:blip r:embed="rId3">
            <a:alphaModFix/>
          </a:blip>
          <a:stretch>
            <a:fillRect/>
          </a:stretch>
        </p:blipFill>
        <p:spPr>
          <a:xfrm>
            <a:off x="0" y="2010775"/>
            <a:ext cx="4402950" cy="2472948"/>
          </a:xfrm>
          <a:prstGeom prst="rect">
            <a:avLst/>
          </a:prstGeom>
          <a:noFill/>
          <a:ln>
            <a:noFill/>
          </a:ln>
        </p:spPr>
      </p:pic>
      <p:pic>
        <p:nvPicPr>
          <p:cNvPr id="717" name="Google Shape;717;p98"/>
          <p:cNvPicPr preferRelativeResize="0"/>
          <p:nvPr/>
        </p:nvPicPr>
        <p:blipFill>
          <a:blip r:embed="rId4">
            <a:alphaModFix/>
          </a:blip>
          <a:stretch>
            <a:fillRect/>
          </a:stretch>
        </p:blipFill>
        <p:spPr>
          <a:xfrm>
            <a:off x="4331441" y="1813675"/>
            <a:ext cx="4812560" cy="2990174"/>
          </a:xfrm>
          <a:prstGeom prst="rect">
            <a:avLst/>
          </a:prstGeom>
          <a:noFill/>
          <a:ln>
            <a:noFill/>
          </a:ln>
        </p:spPr>
      </p:pic>
      <p:sp>
        <p:nvSpPr>
          <p:cNvPr id="718" name="Google Shape;718;p98"/>
          <p:cNvSpPr/>
          <p:nvPr/>
        </p:nvSpPr>
        <p:spPr>
          <a:xfrm>
            <a:off x="1176412" y="2314553"/>
            <a:ext cx="1378800" cy="1259100"/>
          </a:xfrm>
          <a:prstGeom prst="rect">
            <a:avLst/>
          </a:pr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98"/>
          <p:cNvSpPr txBox="1"/>
          <p:nvPr/>
        </p:nvSpPr>
        <p:spPr>
          <a:xfrm>
            <a:off x="1295808" y="1737473"/>
            <a:ext cx="1292400" cy="48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a:solidFill>
                  <a:schemeClr val="accent3"/>
                </a:solidFill>
              </a:rPr>
              <a:t>U1交集U2: bridge users</a:t>
            </a:r>
            <a:endParaRPr b="1">
              <a:solidFill>
                <a:schemeClr val="accent3"/>
              </a:solidFill>
            </a:endParaRPr>
          </a:p>
        </p:txBody>
      </p:sp>
      <p:sp>
        <p:nvSpPr>
          <p:cNvPr id="720" name="Google Shape;720;p98"/>
          <p:cNvSpPr txBox="1"/>
          <p:nvPr/>
        </p:nvSpPr>
        <p:spPr>
          <a:xfrm>
            <a:off x="3521723" y="3573575"/>
            <a:ext cx="809700" cy="28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a:solidFill>
                  <a:schemeClr val="accent3"/>
                </a:solidFill>
              </a:rPr>
              <a:t>graph</a:t>
            </a:r>
            <a:endParaRPr b="1">
              <a:solidFill>
                <a:schemeClr val="accent3"/>
              </a:solidFill>
            </a:endParaRPr>
          </a:p>
        </p:txBody>
      </p:sp>
      <p:sp>
        <p:nvSpPr>
          <p:cNvPr id="721" name="Google Shape;721;p98"/>
          <p:cNvSpPr/>
          <p:nvPr/>
        </p:nvSpPr>
        <p:spPr>
          <a:xfrm>
            <a:off x="4590075" y="1692800"/>
            <a:ext cx="3955200" cy="2166300"/>
          </a:xfrm>
          <a:prstGeom prst="rect">
            <a:avLst/>
          </a:prstGeom>
          <a:noFill/>
          <a:ln cap="flat" cmpd="sng" w="3810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99"/>
          <p:cNvSpPr txBox="1"/>
          <p:nvPr>
            <p:ph type="title"/>
          </p:nvPr>
        </p:nvSpPr>
        <p:spPr>
          <a:xfrm>
            <a:off x="692450" y="5711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Deep Neural Network: Item Silk Road</a:t>
            </a:r>
            <a:endParaRPr/>
          </a:p>
        </p:txBody>
      </p:sp>
      <p:sp>
        <p:nvSpPr>
          <p:cNvPr id="727" name="Google Shape;727;p99"/>
          <p:cNvSpPr txBox="1"/>
          <p:nvPr/>
        </p:nvSpPr>
        <p:spPr>
          <a:xfrm>
            <a:off x="3532675" y="4803850"/>
            <a:ext cx="5476800" cy="339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zh-TW" sz="1000"/>
              <a:t>https://www.paperweekly.site/papers/notes/376</a:t>
            </a:r>
            <a:endParaRPr sz="1000"/>
          </a:p>
        </p:txBody>
      </p:sp>
      <p:pic>
        <p:nvPicPr>
          <p:cNvPr id="728" name="Google Shape;728;p99"/>
          <p:cNvPicPr preferRelativeResize="0"/>
          <p:nvPr/>
        </p:nvPicPr>
        <p:blipFill>
          <a:blip r:embed="rId3">
            <a:alphaModFix/>
          </a:blip>
          <a:stretch>
            <a:fillRect/>
          </a:stretch>
        </p:blipFill>
        <p:spPr>
          <a:xfrm>
            <a:off x="729450" y="1635650"/>
            <a:ext cx="1850679" cy="281625"/>
          </a:xfrm>
          <a:prstGeom prst="rect">
            <a:avLst/>
          </a:prstGeom>
          <a:noFill/>
          <a:ln>
            <a:noFill/>
          </a:ln>
        </p:spPr>
      </p:pic>
      <p:pic>
        <p:nvPicPr>
          <p:cNvPr id="729" name="Google Shape;729;p99"/>
          <p:cNvPicPr preferRelativeResize="0"/>
          <p:nvPr/>
        </p:nvPicPr>
        <p:blipFill rotWithShape="1">
          <a:blip r:embed="rId4">
            <a:alphaModFix/>
          </a:blip>
          <a:srcRect b="0" l="0" r="48258" t="0"/>
          <a:stretch/>
        </p:blipFill>
        <p:spPr>
          <a:xfrm>
            <a:off x="729450" y="2093050"/>
            <a:ext cx="1997500" cy="579100"/>
          </a:xfrm>
          <a:prstGeom prst="rect">
            <a:avLst/>
          </a:prstGeom>
          <a:noFill/>
          <a:ln>
            <a:noFill/>
          </a:ln>
        </p:spPr>
      </p:pic>
      <p:pic>
        <p:nvPicPr>
          <p:cNvPr id="730" name="Google Shape;730;p99"/>
          <p:cNvPicPr preferRelativeResize="0"/>
          <p:nvPr/>
        </p:nvPicPr>
        <p:blipFill>
          <a:blip r:embed="rId5">
            <a:alphaModFix/>
          </a:blip>
          <a:stretch>
            <a:fillRect/>
          </a:stretch>
        </p:blipFill>
        <p:spPr>
          <a:xfrm>
            <a:off x="729446" y="2672140"/>
            <a:ext cx="3955200" cy="651956"/>
          </a:xfrm>
          <a:prstGeom prst="rect">
            <a:avLst/>
          </a:prstGeom>
          <a:noFill/>
          <a:ln>
            <a:noFill/>
          </a:ln>
        </p:spPr>
      </p:pic>
      <p:sp>
        <p:nvSpPr>
          <p:cNvPr id="731" name="Google Shape;731;p99"/>
          <p:cNvSpPr/>
          <p:nvPr/>
        </p:nvSpPr>
        <p:spPr>
          <a:xfrm>
            <a:off x="642950" y="2127825"/>
            <a:ext cx="2204400" cy="5352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99"/>
          <p:cNvSpPr txBox="1"/>
          <p:nvPr/>
        </p:nvSpPr>
        <p:spPr>
          <a:xfrm>
            <a:off x="3076925" y="2127825"/>
            <a:ext cx="455700" cy="17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pic>
        <p:nvPicPr>
          <p:cNvPr id="733" name="Google Shape;733;p99"/>
          <p:cNvPicPr preferRelativeResize="0"/>
          <p:nvPr/>
        </p:nvPicPr>
        <p:blipFill>
          <a:blip r:embed="rId6">
            <a:alphaModFix/>
          </a:blip>
          <a:stretch>
            <a:fillRect/>
          </a:stretch>
        </p:blipFill>
        <p:spPr>
          <a:xfrm>
            <a:off x="729450" y="3324100"/>
            <a:ext cx="3771900" cy="1123950"/>
          </a:xfrm>
          <a:prstGeom prst="rect">
            <a:avLst/>
          </a:prstGeom>
          <a:noFill/>
          <a:ln>
            <a:noFill/>
          </a:ln>
        </p:spPr>
      </p:pic>
      <p:pic>
        <p:nvPicPr>
          <p:cNvPr id="734" name="Google Shape;734;p99"/>
          <p:cNvPicPr preferRelativeResize="0"/>
          <p:nvPr/>
        </p:nvPicPr>
        <p:blipFill>
          <a:blip r:embed="rId7">
            <a:alphaModFix/>
          </a:blip>
          <a:stretch>
            <a:fillRect/>
          </a:stretch>
        </p:blipFill>
        <p:spPr>
          <a:xfrm>
            <a:off x="642950" y="4448050"/>
            <a:ext cx="1850675" cy="392380"/>
          </a:xfrm>
          <a:prstGeom prst="rect">
            <a:avLst/>
          </a:prstGeom>
          <a:noFill/>
          <a:ln>
            <a:noFill/>
          </a:ln>
        </p:spPr>
      </p:pic>
      <p:sp>
        <p:nvSpPr>
          <p:cNvPr id="735" name="Google Shape;735;p99"/>
          <p:cNvSpPr/>
          <p:nvPr/>
        </p:nvSpPr>
        <p:spPr>
          <a:xfrm>
            <a:off x="626000" y="4376650"/>
            <a:ext cx="1850700" cy="535200"/>
          </a:xfrm>
          <a:prstGeom prst="rect">
            <a:avLst/>
          </a:prstGeom>
          <a:no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6" name="Google Shape;736;p99"/>
          <p:cNvPicPr preferRelativeResize="0"/>
          <p:nvPr/>
        </p:nvPicPr>
        <p:blipFill>
          <a:blip r:embed="rId8">
            <a:alphaModFix/>
          </a:blip>
          <a:stretch>
            <a:fillRect/>
          </a:stretch>
        </p:blipFill>
        <p:spPr>
          <a:xfrm>
            <a:off x="4724400" y="2010775"/>
            <a:ext cx="4402950" cy="2472948"/>
          </a:xfrm>
          <a:prstGeom prst="rect">
            <a:avLst/>
          </a:prstGeom>
          <a:noFill/>
          <a:ln>
            <a:noFill/>
          </a:ln>
        </p:spPr>
      </p:pic>
      <p:sp>
        <p:nvSpPr>
          <p:cNvPr id="737" name="Google Shape;737;p99"/>
          <p:cNvSpPr/>
          <p:nvPr/>
        </p:nvSpPr>
        <p:spPr>
          <a:xfrm>
            <a:off x="5900812" y="2314553"/>
            <a:ext cx="1378800" cy="1259100"/>
          </a:xfrm>
          <a:prstGeom prst="rect">
            <a:avLst/>
          </a:prstGeom>
          <a:noFill/>
          <a:ln cap="flat" cmpd="sng" w="381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99"/>
          <p:cNvSpPr txBox="1"/>
          <p:nvPr/>
        </p:nvSpPr>
        <p:spPr>
          <a:xfrm>
            <a:off x="6020208" y="1737473"/>
            <a:ext cx="1292400" cy="48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a:solidFill>
                  <a:schemeClr val="accent3"/>
                </a:solidFill>
              </a:rPr>
              <a:t>U1交集U2: bridge users</a:t>
            </a:r>
            <a:endParaRPr b="1">
              <a:solidFill>
                <a:schemeClr val="accent3"/>
              </a:solidFill>
            </a:endParaRPr>
          </a:p>
        </p:txBody>
      </p:sp>
      <p:sp>
        <p:nvSpPr>
          <p:cNvPr id="739" name="Google Shape;739;p99"/>
          <p:cNvSpPr txBox="1"/>
          <p:nvPr/>
        </p:nvSpPr>
        <p:spPr>
          <a:xfrm>
            <a:off x="8246123" y="3573575"/>
            <a:ext cx="809700" cy="28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a:solidFill>
                  <a:schemeClr val="accent3"/>
                </a:solidFill>
              </a:rPr>
              <a:t>graph</a:t>
            </a:r>
            <a:endParaRPr b="1">
              <a:solidFill>
                <a:schemeClr val="accent3"/>
              </a:solidFil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Q &amp; A</a:t>
            </a:r>
            <a:endParaRPr/>
          </a:p>
        </p:txBody>
      </p:sp>
      <p:sp>
        <p:nvSpPr>
          <p:cNvPr id="745" name="Google Shape;745;p10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AutoNum type="arabicPeriod"/>
            </a:pPr>
            <a:r>
              <a:rPr lang="zh-TW" sz="2400">
                <a:solidFill>
                  <a:srgbClr val="000000"/>
                </a:solidFill>
              </a:rPr>
              <a:t>為什麼要embedding?</a:t>
            </a:r>
            <a:endParaRPr sz="2400">
              <a:solidFill>
                <a:srgbClr val="000000"/>
              </a:solidFill>
            </a:endParaRPr>
          </a:p>
          <a:p>
            <a:pPr indent="-381000" lvl="0" marL="457200" rtl="0" algn="l">
              <a:spcBef>
                <a:spcPts val="0"/>
              </a:spcBef>
              <a:spcAft>
                <a:spcPts val="0"/>
              </a:spcAft>
              <a:buClr>
                <a:srgbClr val="000000"/>
              </a:buClr>
              <a:buSzPts val="2400"/>
              <a:buAutoNum type="arabicPeriod"/>
            </a:pPr>
            <a:r>
              <a:rPr lang="zh-TW" sz="2400">
                <a:solidFill>
                  <a:srgbClr val="000000"/>
                </a:solidFill>
              </a:rPr>
              <a:t>什麼是bridge users?</a:t>
            </a:r>
            <a:endParaRPr sz="2400">
              <a:solidFill>
                <a:srgbClr val="000000"/>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01"/>
          <p:cNvSpPr txBox="1"/>
          <p:nvPr>
            <p:ph type="title"/>
          </p:nvPr>
        </p:nvSpPr>
        <p:spPr>
          <a:xfrm>
            <a:off x="727650" y="6177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Issues and directions</a:t>
            </a:r>
            <a:endParaRPr/>
          </a:p>
        </p:txBody>
      </p:sp>
      <p:sp>
        <p:nvSpPr>
          <p:cNvPr id="751" name="Google Shape;751;p101"/>
          <p:cNvSpPr txBox="1"/>
          <p:nvPr>
            <p:ph idx="1" type="body"/>
          </p:nvPr>
        </p:nvSpPr>
        <p:spPr>
          <a:xfrm>
            <a:off x="729450" y="1545475"/>
            <a:ext cx="7818300" cy="2261100"/>
          </a:xfrm>
          <a:prstGeom prst="rect">
            <a:avLst/>
          </a:prstGeom>
        </p:spPr>
        <p:txBody>
          <a:bodyPr anchorCtr="0" anchor="t" bIns="91425" lIns="91425" spcFirstLastPara="1" rIns="91425" wrap="square" tIns="91425">
            <a:noAutofit/>
          </a:bodyPr>
          <a:lstStyle/>
          <a:p>
            <a:pPr indent="-381000" lvl="0" marL="457200" rtl="0" algn="l">
              <a:lnSpc>
                <a:spcPct val="150000"/>
              </a:lnSpc>
              <a:spcBef>
                <a:spcPts val="0"/>
              </a:spcBef>
              <a:spcAft>
                <a:spcPts val="0"/>
              </a:spcAft>
              <a:buClr>
                <a:srgbClr val="000000"/>
              </a:buClr>
              <a:buSzPts val="2400"/>
              <a:buAutoNum type="arabicPeriod"/>
            </a:pPr>
            <a:r>
              <a:rPr lang="zh-TW" sz="2400">
                <a:solidFill>
                  <a:srgbClr val="000000"/>
                </a:solidFill>
              </a:rPr>
              <a:t>如何將</a:t>
            </a:r>
            <a:r>
              <a:rPr b="1" lang="zh-TW" sz="2400">
                <a:solidFill>
                  <a:schemeClr val="dk1"/>
                </a:solidFill>
              </a:rPr>
              <a:t>每分每秒都在變動</a:t>
            </a:r>
            <a:r>
              <a:rPr lang="zh-TW" sz="2400">
                <a:solidFill>
                  <a:srgbClr val="000000"/>
                </a:solidFill>
              </a:rPr>
              <a:t>的</a:t>
            </a:r>
            <a:r>
              <a:rPr b="1" lang="zh-TW" sz="2400">
                <a:solidFill>
                  <a:schemeClr val="dk1"/>
                </a:solidFill>
              </a:rPr>
              <a:t>龐大</a:t>
            </a:r>
            <a:r>
              <a:rPr lang="zh-TW" sz="2400">
                <a:solidFill>
                  <a:srgbClr val="000000"/>
                </a:solidFill>
              </a:rPr>
              <a:t>的社群資料做處理？</a:t>
            </a:r>
            <a:endParaRPr sz="2400">
              <a:solidFill>
                <a:srgbClr val="000000"/>
              </a:solidFill>
            </a:endParaRPr>
          </a:p>
          <a:p>
            <a:pPr indent="-381000" lvl="0" marL="457200" rtl="0" algn="l">
              <a:lnSpc>
                <a:spcPct val="150000"/>
              </a:lnSpc>
              <a:spcBef>
                <a:spcPts val="0"/>
              </a:spcBef>
              <a:spcAft>
                <a:spcPts val="0"/>
              </a:spcAft>
              <a:buClr>
                <a:srgbClr val="000000"/>
              </a:buClr>
              <a:buSzPts val="2400"/>
              <a:buAutoNum type="arabicPeriod"/>
            </a:pPr>
            <a:r>
              <a:rPr lang="zh-TW" sz="2400">
                <a:solidFill>
                  <a:srgbClr val="000000"/>
                </a:solidFill>
              </a:rPr>
              <a:t>如何判斷哪個是</a:t>
            </a:r>
            <a:r>
              <a:rPr b="1" lang="zh-TW" sz="2400">
                <a:solidFill>
                  <a:schemeClr val="dk1"/>
                </a:solidFill>
              </a:rPr>
              <a:t>具有影響力的node</a:t>
            </a:r>
            <a:r>
              <a:rPr lang="zh-TW" sz="2400">
                <a:solidFill>
                  <a:srgbClr val="000000"/>
                </a:solidFill>
              </a:rPr>
              <a:t>？</a:t>
            </a:r>
            <a:endParaRPr sz="2400">
              <a:solidFill>
                <a:srgbClr val="000000"/>
              </a:solidFill>
            </a:endParaRPr>
          </a:p>
          <a:p>
            <a:pPr indent="-381000" lvl="0" marL="457200" rtl="0" algn="l">
              <a:lnSpc>
                <a:spcPct val="150000"/>
              </a:lnSpc>
              <a:spcBef>
                <a:spcPts val="0"/>
              </a:spcBef>
              <a:spcAft>
                <a:spcPts val="0"/>
              </a:spcAft>
              <a:buClr>
                <a:srgbClr val="000000"/>
              </a:buClr>
              <a:buSzPts val="2400"/>
              <a:buAutoNum type="arabicPeriod"/>
            </a:pPr>
            <a:r>
              <a:rPr lang="zh-TW" sz="2400">
                <a:solidFill>
                  <a:srgbClr val="000000"/>
                </a:solidFill>
              </a:rPr>
              <a:t>如何保護</a:t>
            </a:r>
            <a:r>
              <a:rPr b="1" lang="zh-TW" sz="2400">
                <a:solidFill>
                  <a:schemeClr val="dk1"/>
                </a:solidFill>
              </a:rPr>
              <a:t>users’ privacy</a:t>
            </a:r>
            <a:endParaRPr b="1" sz="24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1"/>
          <p:cNvSpPr txBox="1"/>
          <p:nvPr>
            <p:ph type="title"/>
          </p:nvPr>
        </p:nvSpPr>
        <p:spPr>
          <a:xfrm>
            <a:off x="729450" y="5637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Systems’ evolution</a:t>
            </a:r>
            <a:endParaRPr/>
          </a:p>
        </p:txBody>
      </p:sp>
      <p:sp>
        <p:nvSpPr>
          <p:cNvPr id="138" name="Google Shape;138;p21"/>
          <p:cNvSpPr txBox="1"/>
          <p:nvPr>
            <p:ph idx="1" type="body"/>
          </p:nvPr>
        </p:nvSpPr>
        <p:spPr>
          <a:xfrm>
            <a:off x="847875" y="1494225"/>
            <a:ext cx="7688700" cy="2261100"/>
          </a:xfrm>
          <a:prstGeom prst="rect">
            <a:avLst/>
          </a:prstGeom>
        </p:spPr>
        <p:txBody>
          <a:bodyPr anchorCtr="0" anchor="t" bIns="91425" lIns="91425" spcFirstLastPara="1" rIns="91425" wrap="square" tIns="91425">
            <a:noAutofit/>
          </a:bodyPr>
          <a:lstStyle/>
          <a:p>
            <a:pPr indent="0" lvl="0" marL="0" rtl="0" algn="ctr">
              <a:lnSpc>
                <a:spcPct val="90000"/>
              </a:lnSpc>
              <a:spcBef>
                <a:spcPts val="1000"/>
              </a:spcBef>
              <a:spcAft>
                <a:spcPts val="0"/>
              </a:spcAft>
              <a:buNone/>
            </a:pPr>
            <a:r>
              <a:rPr lang="zh-TW" sz="3000">
                <a:solidFill>
                  <a:schemeClr val="dk1"/>
                </a:solidFill>
                <a:latin typeface="Calibri"/>
                <a:ea typeface="Calibri"/>
                <a:cs typeface="Calibri"/>
                <a:sym typeface="Calibri"/>
              </a:rPr>
              <a:t>Information Retrieval Systems (Pull Info.)</a:t>
            </a:r>
            <a:endParaRPr sz="3000">
              <a:solidFill>
                <a:schemeClr val="dk1"/>
              </a:solidFill>
              <a:latin typeface="Calibri"/>
              <a:ea typeface="Calibri"/>
              <a:cs typeface="Calibri"/>
              <a:sym typeface="Calibri"/>
            </a:endParaRPr>
          </a:p>
          <a:p>
            <a:pPr indent="0" lvl="0" marL="0" rtl="0" algn="ctr">
              <a:lnSpc>
                <a:spcPct val="90000"/>
              </a:lnSpc>
              <a:spcBef>
                <a:spcPts val="1000"/>
              </a:spcBef>
              <a:spcAft>
                <a:spcPts val="0"/>
              </a:spcAft>
              <a:buNone/>
            </a:pPr>
            <a:r>
              <a:t/>
            </a:r>
            <a:endParaRPr sz="3000">
              <a:solidFill>
                <a:schemeClr val="dk1"/>
              </a:solidFill>
              <a:latin typeface="Calibri"/>
              <a:ea typeface="Calibri"/>
              <a:cs typeface="Calibri"/>
              <a:sym typeface="Calibri"/>
            </a:endParaRPr>
          </a:p>
          <a:p>
            <a:pPr indent="0" lvl="0" marL="0" rtl="0" algn="ctr">
              <a:lnSpc>
                <a:spcPct val="90000"/>
              </a:lnSpc>
              <a:spcBef>
                <a:spcPts val="1000"/>
              </a:spcBef>
              <a:spcAft>
                <a:spcPts val="0"/>
              </a:spcAft>
              <a:buNone/>
            </a:pPr>
            <a:r>
              <a:t/>
            </a:r>
            <a:endParaRPr sz="3000">
              <a:solidFill>
                <a:schemeClr val="dk1"/>
              </a:solidFill>
              <a:latin typeface="Calibri"/>
              <a:ea typeface="Calibri"/>
              <a:cs typeface="Calibri"/>
              <a:sym typeface="Calibri"/>
            </a:endParaRPr>
          </a:p>
          <a:p>
            <a:pPr indent="0" lvl="0" marL="0" rtl="0" algn="ctr">
              <a:lnSpc>
                <a:spcPct val="90000"/>
              </a:lnSpc>
              <a:spcBef>
                <a:spcPts val="1000"/>
              </a:spcBef>
              <a:spcAft>
                <a:spcPts val="0"/>
              </a:spcAft>
              <a:buClr>
                <a:schemeClr val="dk1"/>
              </a:buClr>
              <a:buSzPts val="1100"/>
              <a:buFont typeface="Arial"/>
              <a:buNone/>
            </a:pPr>
            <a:r>
              <a:t/>
            </a:r>
            <a:endParaRPr sz="3000">
              <a:solidFill>
                <a:schemeClr val="dk1"/>
              </a:solidFill>
              <a:latin typeface="Calibri"/>
              <a:ea typeface="Calibri"/>
              <a:cs typeface="Calibri"/>
              <a:sym typeface="Calibri"/>
            </a:endParaRPr>
          </a:p>
          <a:p>
            <a:pPr indent="0" lvl="0" marL="0" rtl="0" algn="ctr">
              <a:spcBef>
                <a:spcPts val="0"/>
              </a:spcBef>
              <a:spcAft>
                <a:spcPts val="1600"/>
              </a:spcAft>
              <a:buNone/>
            </a:pPr>
            <a:r>
              <a:rPr lang="zh-TW" sz="3000">
                <a:solidFill>
                  <a:schemeClr val="dk1"/>
                </a:solidFill>
                <a:latin typeface="Calibri"/>
                <a:ea typeface="Calibri"/>
                <a:cs typeface="Calibri"/>
                <a:sym typeface="Calibri"/>
              </a:rPr>
              <a:t>Recommender Systems (Push Info.)</a:t>
            </a:r>
            <a:endParaRPr sz="3000"/>
          </a:p>
        </p:txBody>
      </p:sp>
      <p:sp>
        <p:nvSpPr>
          <p:cNvPr id="139" name="Google Shape;139;p21"/>
          <p:cNvSpPr/>
          <p:nvPr/>
        </p:nvSpPr>
        <p:spPr>
          <a:xfrm>
            <a:off x="4404150" y="2412525"/>
            <a:ext cx="335700" cy="13428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02"/>
          <p:cNvSpPr txBox="1"/>
          <p:nvPr>
            <p:ph type="title"/>
          </p:nvPr>
        </p:nvSpPr>
        <p:spPr>
          <a:xfrm>
            <a:off x="311700" y="1999050"/>
            <a:ext cx="8520600" cy="1048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zh-TW" sz="3600"/>
              <a:t>Group RS: group joint decision</a:t>
            </a:r>
            <a:endParaRPr sz="36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103"/>
          <p:cNvSpPr txBox="1"/>
          <p:nvPr>
            <p:ph type="title"/>
          </p:nvPr>
        </p:nvSpPr>
        <p:spPr>
          <a:xfrm>
            <a:off x="727650" y="6399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Background</a:t>
            </a:r>
            <a:endParaRPr/>
          </a:p>
        </p:txBody>
      </p:sp>
      <p:sp>
        <p:nvSpPr>
          <p:cNvPr id="762" name="Google Shape;762;p103"/>
          <p:cNvSpPr txBox="1"/>
          <p:nvPr>
            <p:ph idx="1" type="body"/>
          </p:nvPr>
        </p:nvSpPr>
        <p:spPr>
          <a:xfrm>
            <a:off x="727650" y="1568225"/>
            <a:ext cx="7688700" cy="33195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AutoNum type="arabicPeriod"/>
            </a:pPr>
            <a:r>
              <a:rPr lang="zh-TW" sz="1800">
                <a:solidFill>
                  <a:srgbClr val="000000"/>
                </a:solidFill>
              </a:rPr>
              <a:t>生活中</a:t>
            </a:r>
            <a:r>
              <a:rPr b="1" lang="zh-TW" sz="1800">
                <a:solidFill>
                  <a:schemeClr val="dk1"/>
                </a:solidFill>
              </a:rPr>
              <a:t>很常出現</a:t>
            </a:r>
            <a:r>
              <a:rPr lang="zh-TW" sz="1800">
                <a:solidFill>
                  <a:schemeClr val="dk1"/>
                </a:solidFill>
              </a:rPr>
              <a:t>group decision</a:t>
            </a:r>
            <a:br>
              <a:rPr lang="zh-TW" sz="1800">
                <a:solidFill>
                  <a:schemeClr val="dk1"/>
                </a:solidFill>
              </a:rPr>
            </a:br>
            <a:r>
              <a:rPr lang="zh-TW" sz="1800">
                <a:solidFill>
                  <a:srgbClr val="000000"/>
                </a:solidFill>
              </a:rPr>
              <a:t>e.g.看電影、家庭旅遊、朋友聚餐</a:t>
            </a:r>
            <a:endParaRPr sz="1800">
              <a:solidFill>
                <a:srgbClr val="000000"/>
              </a:solidFill>
            </a:endParaRPr>
          </a:p>
          <a:p>
            <a:pPr indent="-342900" lvl="0" marL="457200" rtl="0" algn="l">
              <a:lnSpc>
                <a:spcPct val="150000"/>
              </a:lnSpc>
              <a:spcBef>
                <a:spcPts val="0"/>
              </a:spcBef>
              <a:spcAft>
                <a:spcPts val="0"/>
              </a:spcAft>
              <a:buClr>
                <a:srgbClr val="000000"/>
              </a:buClr>
              <a:buSzPts val="1800"/>
              <a:buAutoNum type="arabicPeriod"/>
            </a:pPr>
            <a:r>
              <a:rPr lang="zh-TW" sz="1800">
                <a:solidFill>
                  <a:srgbClr val="000000"/>
                </a:solidFill>
              </a:rPr>
              <a:t>針對group做推薦，需要考量</a:t>
            </a:r>
            <a:r>
              <a:rPr lang="zh-TW" sz="1800">
                <a:solidFill>
                  <a:schemeClr val="dk1"/>
                </a:solidFill>
              </a:rPr>
              <a:t>group中</a:t>
            </a:r>
            <a:r>
              <a:rPr b="1" lang="zh-TW" sz="1800">
                <a:solidFill>
                  <a:schemeClr val="dk1"/>
                </a:solidFill>
              </a:rPr>
              <a:t>意見以及潛在喜好的多樣性</a:t>
            </a:r>
            <a:r>
              <a:rPr lang="zh-TW" sz="1800">
                <a:solidFill>
                  <a:srgbClr val="000000"/>
                </a:solidFill>
              </a:rPr>
              <a:t>來選擇適合的推薦方法</a:t>
            </a:r>
            <a:endParaRPr sz="1800">
              <a:solidFill>
                <a:srgbClr val="000000"/>
              </a:solidFill>
            </a:endParaRPr>
          </a:p>
          <a:p>
            <a:pPr indent="-342900" lvl="0" marL="457200" rtl="0" algn="l">
              <a:lnSpc>
                <a:spcPct val="150000"/>
              </a:lnSpc>
              <a:spcBef>
                <a:spcPts val="0"/>
              </a:spcBef>
              <a:spcAft>
                <a:spcPts val="0"/>
              </a:spcAft>
              <a:buClr>
                <a:srgbClr val="000000"/>
              </a:buClr>
              <a:buSzPts val="1800"/>
              <a:buAutoNum type="arabicPeriod"/>
            </a:pPr>
            <a:r>
              <a:rPr lang="zh-TW" sz="1800">
                <a:solidFill>
                  <a:srgbClr val="000000"/>
                </a:solidFill>
              </a:rPr>
              <a:t>個人化的推薦方法不適合直接套用在</a:t>
            </a:r>
            <a:r>
              <a:rPr lang="zh-TW" sz="1800">
                <a:solidFill>
                  <a:schemeClr val="dk1"/>
                </a:solidFill>
              </a:rPr>
              <a:t>group recommendation</a:t>
            </a:r>
            <a:r>
              <a:rPr lang="zh-TW" sz="1800">
                <a:solidFill>
                  <a:srgbClr val="000000"/>
                </a:solidFill>
              </a:rPr>
              <a:t>上</a:t>
            </a:r>
            <a:endParaRPr sz="1800">
              <a:solidFill>
                <a:srgbClr val="000000"/>
              </a:solidFill>
            </a:endParaRPr>
          </a:p>
          <a:p>
            <a:pPr indent="-165100" lvl="1" marL="482600" rtl="0" algn="l">
              <a:lnSpc>
                <a:spcPct val="150000"/>
              </a:lnSpc>
              <a:spcBef>
                <a:spcPts val="0"/>
              </a:spcBef>
              <a:spcAft>
                <a:spcPts val="0"/>
              </a:spcAft>
              <a:buClr>
                <a:srgbClr val="000000"/>
              </a:buClr>
              <a:buSzPts val="1800"/>
              <a:buAutoNum type="alphaLcPeriod"/>
            </a:pPr>
            <a:r>
              <a:rPr lang="zh-TW" sz="1800">
                <a:solidFill>
                  <a:srgbClr val="000000"/>
                </a:solidFill>
              </a:rPr>
              <a:t>大部分無法呈現相互關係</a:t>
            </a:r>
            <a:endParaRPr sz="1800">
              <a:solidFill>
                <a:srgbClr val="000000"/>
              </a:solidFill>
            </a:endParaRPr>
          </a:p>
          <a:p>
            <a:pPr indent="-165100" lvl="1" marL="482600" rtl="0" algn="l">
              <a:lnSpc>
                <a:spcPct val="150000"/>
              </a:lnSpc>
              <a:spcBef>
                <a:spcPts val="0"/>
              </a:spcBef>
              <a:spcAft>
                <a:spcPts val="0"/>
              </a:spcAft>
              <a:buClr>
                <a:srgbClr val="000000"/>
              </a:buClr>
              <a:buSzPts val="1800"/>
              <a:buAutoNum type="alphaLcPeriod"/>
            </a:pPr>
            <a:r>
              <a:rPr lang="zh-TW" sz="1800">
                <a:solidFill>
                  <a:srgbClr val="000000"/>
                </a:solidFill>
              </a:rPr>
              <a:t>個人vs身為團體中的成員</a:t>
            </a:r>
            <a:endParaRPr sz="1800">
              <a:solidFill>
                <a:srgbClr val="000000"/>
              </a:solidFill>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04"/>
          <p:cNvSpPr txBox="1"/>
          <p:nvPr>
            <p:ph type="title"/>
          </p:nvPr>
        </p:nvSpPr>
        <p:spPr>
          <a:xfrm>
            <a:off x="766450" y="6549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Profile Aggregation</a:t>
            </a:r>
            <a:endParaRPr/>
          </a:p>
        </p:txBody>
      </p:sp>
      <p:sp>
        <p:nvSpPr>
          <p:cNvPr id="768" name="Google Shape;768;p104"/>
          <p:cNvSpPr txBox="1"/>
          <p:nvPr>
            <p:ph idx="1" type="body"/>
          </p:nvPr>
        </p:nvSpPr>
        <p:spPr>
          <a:xfrm>
            <a:off x="471250" y="1708850"/>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TW" sz="1800">
                <a:solidFill>
                  <a:srgbClr val="000000"/>
                </a:solidFill>
              </a:rPr>
              <a:t>     </a:t>
            </a:r>
            <a:endParaRPr b="1" sz="1800">
              <a:solidFill>
                <a:srgbClr val="000000"/>
              </a:solidFill>
            </a:endParaRPr>
          </a:p>
          <a:p>
            <a:pPr indent="0" lvl="0" marL="0" rtl="0" algn="l">
              <a:spcBef>
                <a:spcPts val="1600"/>
              </a:spcBef>
              <a:spcAft>
                <a:spcPts val="0"/>
              </a:spcAft>
              <a:buNone/>
            </a:pPr>
            <a:r>
              <a:rPr b="1" lang="zh-TW" sz="1800">
                <a:solidFill>
                  <a:srgbClr val="000000"/>
                </a:solidFill>
              </a:rPr>
              <a:t>     </a:t>
            </a:r>
            <a:r>
              <a:rPr b="1" lang="zh-TW" sz="1800">
                <a:solidFill>
                  <a:srgbClr val="000000"/>
                </a:solidFill>
              </a:rPr>
              <a:t>GPA </a:t>
            </a:r>
            <a:endParaRPr b="1" sz="1800">
              <a:solidFill>
                <a:srgbClr val="000000"/>
              </a:solidFill>
            </a:endParaRPr>
          </a:p>
          <a:p>
            <a:pPr indent="0" lvl="0" marL="0" rtl="0" algn="l">
              <a:spcBef>
                <a:spcPts val="1600"/>
              </a:spcBef>
              <a:spcAft>
                <a:spcPts val="0"/>
              </a:spcAft>
              <a:buNone/>
            </a:pPr>
            <a:r>
              <a:t/>
            </a:r>
            <a:endParaRPr b="1" sz="1800">
              <a:solidFill>
                <a:srgbClr val="000000"/>
              </a:solidFill>
            </a:endParaRPr>
          </a:p>
          <a:p>
            <a:pPr indent="0" lvl="0" marL="0" rtl="0" algn="l">
              <a:spcBef>
                <a:spcPts val="1600"/>
              </a:spcBef>
              <a:spcAft>
                <a:spcPts val="1600"/>
              </a:spcAft>
              <a:buNone/>
            </a:pPr>
            <a:r>
              <a:rPr b="1" lang="zh-TW" sz="1800">
                <a:solidFill>
                  <a:srgbClr val="000000"/>
                </a:solidFill>
              </a:rPr>
              <a:t>      </a:t>
            </a:r>
            <a:r>
              <a:rPr b="1" lang="zh-TW" sz="1800">
                <a:solidFill>
                  <a:srgbClr val="000000"/>
                </a:solidFill>
              </a:rPr>
              <a:t>IPA</a:t>
            </a:r>
            <a:endParaRPr b="1" sz="1800">
              <a:solidFill>
                <a:srgbClr val="000000"/>
              </a:solidFill>
            </a:endParaRPr>
          </a:p>
        </p:txBody>
      </p:sp>
      <p:pic>
        <p:nvPicPr>
          <p:cNvPr id="769" name="Google Shape;769;p104"/>
          <p:cNvPicPr preferRelativeResize="0"/>
          <p:nvPr/>
        </p:nvPicPr>
        <p:blipFill>
          <a:blip r:embed="rId3">
            <a:alphaModFix/>
          </a:blip>
          <a:stretch>
            <a:fillRect/>
          </a:stretch>
        </p:blipFill>
        <p:spPr>
          <a:xfrm>
            <a:off x="1467850" y="2868000"/>
            <a:ext cx="2302125" cy="745200"/>
          </a:xfrm>
          <a:prstGeom prst="rect">
            <a:avLst/>
          </a:prstGeom>
          <a:noFill/>
          <a:ln>
            <a:noFill/>
          </a:ln>
        </p:spPr>
      </p:pic>
      <p:pic>
        <p:nvPicPr>
          <p:cNvPr id="770" name="Google Shape;770;p104"/>
          <p:cNvPicPr preferRelativeResize="0"/>
          <p:nvPr/>
        </p:nvPicPr>
        <p:blipFill>
          <a:blip r:embed="rId4">
            <a:alphaModFix/>
          </a:blip>
          <a:stretch>
            <a:fillRect/>
          </a:stretch>
        </p:blipFill>
        <p:spPr>
          <a:xfrm>
            <a:off x="1569549" y="3613200"/>
            <a:ext cx="2147025" cy="165157"/>
          </a:xfrm>
          <a:prstGeom prst="rect">
            <a:avLst/>
          </a:prstGeom>
          <a:noFill/>
          <a:ln>
            <a:noFill/>
          </a:ln>
        </p:spPr>
      </p:pic>
      <p:pic>
        <p:nvPicPr>
          <p:cNvPr id="771" name="Google Shape;771;p104"/>
          <p:cNvPicPr preferRelativeResize="0"/>
          <p:nvPr/>
        </p:nvPicPr>
        <p:blipFill>
          <a:blip r:embed="rId5">
            <a:alphaModFix/>
          </a:blip>
          <a:stretch>
            <a:fillRect/>
          </a:stretch>
        </p:blipFill>
        <p:spPr>
          <a:xfrm>
            <a:off x="1521247" y="1729272"/>
            <a:ext cx="2195325" cy="822325"/>
          </a:xfrm>
          <a:prstGeom prst="rect">
            <a:avLst/>
          </a:prstGeom>
          <a:noFill/>
          <a:ln>
            <a:noFill/>
          </a:ln>
        </p:spPr>
      </p:pic>
      <p:pic>
        <p:nvPicPr>
          <p:cNvPr id="772" name="Google Shape;772;p104"/>
          <p:cNvPicPr preferRelativeResize="0"/>
          <p:nvPr/>
        </p:nvPicPr>
        <p:blipFill>
          <a:blip r:embed="rId6">
            <a:alphaModFix/>
          </a:blip>
          <a:stretch>
            <a:fillRect/>
          </a:stretch>
        </p:blipFill>
        <p:spPr>
          <a:xfrm>
            <a:off x="1545400" y="2435422"/>
            <a:ext cx="2147026" cy="226175"/>
          </a:xfrm>
          <a:prstGeom prst="rect">
            <a:avLst/>
          </a:prstGeom>
          <a:noFill/>
          <a:ln>
            <a:noFill/>
          </a:ln>
        </p:spPr>
      </p:pic>
      <p:pic>
        <p:nvPicPr>
          <p:cNvPr id="773" name="Google Shape;773;p104"/>
          <p:cNvPicPr preferRelativeResize="0"/>
          <p:nvPr/>
        </p:nvPicPr>
        <p:blipFill>
          <a:blip r:embed="rId7">
            <a:alphaModFix/>
          </a:blip>
          <a:stretch>
            <a:fillRect/>
          </a:stretch>
        </p:blipFill>
        <p:spPr>
          <a:xfrm>
            <a:off x="3949100" y="1454275"/>
            <a:ext cx="5030776" cy="2850300"/>
          </a:xfrm>
          <a:prstGeom prst="rect">
            <a:avLst/>
          </a:prstGeom>
          <a:noFill/>
          <a:ln>
            <a:noFill/>
          </a:ln>
        </p:spPr>
      </p:pic>
      <p:sp>
        <p:nvSpPr>
          <p:cNvPr id="774" name="Google Shape;774;p104"/>
          <p:cNvSpPr txBox="1"/>
          <p:nvPr/>
        </p:nvSpPr>
        <p:spPr>
          <a:xfrm>
            <a:off x="3503075" y="4433825"/>
            <a:ext cx="5476800" cy="339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zh-TW" sz="1000" u="sng">
                <a:solidFill>
                  <a:schemeClr val="hlink"/>
                </a:solidFill>
                <a:hlinkClick r:id="rId8"/>
              </a:rPr>
              <a:t>https://reurl.cc/A598Z</a:t>
            </a:r>
            <a:endParaRPr sz="1000"/>
          </a:p>
          <a:p>
            <a:pPr indent="0" lvl="0" marL="0" rtl="0" algn="r">
              <a:spcBef>
                <a:spcPts val="0"/>
              </a:spcBef>
              <a:spcAft>
                <a:spcPts val="0"/>
              </a:spcAft>
              <a:buNone/>
            </a:pPr>
            <a:r>
              <a:t/>
            </a:r>
            <a:endParaRPr sz="1000"/>
          </a:p>
          <a:p>
            <a:pPr indent="0" lvl="0" marL="0" rtl="0" algn="r">
              <a:spcBef>
                <a:spcPts val="0"/>
              </a:spcBef>
              <a:spcAft>
                <a:spcPts val="0"/>
              </a:spcAft>
              <a:buNone/>
            </a:pPr>
            <a:r>
              <a:t/>
            </a:r>
            <a:endParaRPr sz="1000"/>
          </a:p>
          <a:p>
            <a:pPr indent="0" lvl="0" marL="0" rtl="0" algn="r">
              <a:spcBef>
                <a:spcPts val="0"/>
              </a:spcBef>
              <a:spcAft>
                <a:spcPts val="0"/>
              </a:spcAft>
              <a:buNone/>
            </a:pPr>
            <a:r>
              <a:t/>
            </a:r>
            <a:endParaRPr sz="1000"/>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105"/>
          <p:cNvSpPr txBox="1"/>
          <p:nvPr>
            <p:ph type="title"/>
          </p:nvPr>
        </p:nvSpPr>
        <p:spPr>
          <a:xfrm>
            <a:off x="727650" y="5711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Aggregation Strategies</a:t>
            </a:r>
            <a:endParaRPr/>
          </a:p>
        </p:txBody>
      </p:sp>
      <p:pic>
        <p:nvPicPr>
          <p:cNvPr id="780" name="Google Shape;780;p105"/>
          <p:cNvPicPr preferRelativeResize="0"/>
          <p:nvPr/>
        </p:nvPicPr>
        <p:blipFill>
          <a:blip r:embed="rId3">
            <a:alphaModFix/>
          </a:blip>
          <a:stretch>
            <a:fillRect/>
          </a:stretch>
        </p:blipFill>
        <p:spPr>
          <a:xfrm>
            <a:off x="4679725" y="610660"/>
            <a:ext cx="3826375" cy="4247065"/>
          </a:xfrm>
          <a:prstGeom prst="rect">
            <a:avLst/>
          </a:prstGeom>
          <a:noFill/>
          <a:ln>
            <a:noFill/>
          </a:ln>
        </p:spPr>
      </p:pic>
      <p:sp>
        <p:nvSpPr>
          <p:cNvPr id="781" name="Google Shape;781;p105"/>
          <p:cNvSpPr txBox="1"/>
          <p:nvPr/>
        </p:nvSpPr>
        <p:spPr>
          <a:xfrm>
            <a:off x="3532675" y="4803850"/>
            <a:ext cx="5476800" cy="339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zh-TW" sz="1000"/>
              <a:t>https://reurl.cc/68YWM</a:t>
            </a:r>
            <a:endParaRPr sz="1000"/>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06"/>
          <p:cNvSpPr txBox="1"/>
          <p:nvPr>
            <p:ph type="title"/>
          </p:nvPr>
        </p:nvSpPr>
        <p:spPr>
          <a:xfrm>
            <a:off x="727650" y="5785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Aggregation Strategies</a:t>
            </a:r>
            <a:endParaRPr/>
          </a:p>
        </p:txBody>
      </p:sp>
      <p:sp>
        <p:nvSpPr>
          <p:cNvPr id="787" name="Google Shape;787;p106"/>
          <p:cNvSpPr txBox="1"/>
          <p:nvPr>
            <p:ph idx="1" type="body"/>
          </p:nvPr>
        </p:nvSpPr>
        <p:spPr>
          <a:xfrm>
            <a:off x="727650" y="1446825"/>
            <a:ext cx="8280000" cy="328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TW" sz="1800">
                <a:solidFill>
                  <a:schemeClr val="dk1"/>
                </a:solidFill>
              </a:rPr>
              <a:t>least misery</a:t>
            </a:r>
            <a:r>
              <a:rPr lang="zh-TW" sz="1800">
                <a:solidFill>
                  <a:schemeClr val="dk1"/>
                </a:solidFill>
              </a:rPr>
              <a:t>:</a:t>
            </a:r>
            <a:r>
              <a:rPr lang="zh-TW" sz="1800">
                <a:solidFill>
                  <a:schemeClr val="accent3"/>
                </a:solidFill>
              </a:rPr>
              <a:t> </a:t>
            </a:r>
            <a:r>
              <a:rPr lang="zh-TW" sz="1800">
                <a:solidFill>
                  <a:srgbClr val="000000"/>
                </a:solidFill>
              </a:rPr>
              <a:t>try to make each group member happy by taking the lowest score of members as the group's final score. </a:t>
            </a:r>
            <a:endParaRPr sz="1800">
              <a:solidFill>
                <a:srgbClr val="000000"/>
              </a:solidFill>
            </a:endParaRPr>
          </a:p>
          <a:p>
            <a:pPr indent="0" lvl="0" marL="0" rtl="0" algn="l">
              <a:spcBef>
                <a:spcPts val="1600"/>
              </a:spcBef>
              <a:spcAft>
                <a:spcPts val="0"/>
              </a:spcAft>
              <a:buNone/>
            </a:pPr>
            <a:r>
              <a:t/>
            </a:r>
            <a:endParaRPr sz="1800"/>
          </a:p>
          <a:p>
            <a:pPr indent="0" lvl="0" marL="0" rtl="0" algn="l">
              <a:spcBef>
                <a:spcPts val="1600"/>
              </a:spcBef>
              <a:spcAft>
                <a:spcPts val="0"/>
              </a:spcAft>
              <a:buNone/>
            </a:pPr>
            <a:r>
              <a:t/>
            </a:r>
            <a:endParaRPr sz="1800"/>
          </a:p>
          <a:p>
            <a:pPr indent="0" lvl="0" marL="0" rtl="0" algn="l">
              <a:spcBef>
                <a:spcPts val="1600"/>
              </a:spcBef>
              <a:spcAft>
                <a:spcPts val="0"/>
              </a:spcAft>
              <a:buNone/>
            </a:pPr>
            <a:r>
              <a:t/>
            </a:r>
            <a:endParaRPr sz="1800"/>
          </a:p>
          <a:p>
            <a:pPr indent="0" lvl="0" marL="0" rtl="0" algn="l">
              <a:spcBef>
                <a:spcPts val="1600"/>
              </a:spcBef>
              <a:spcAft>
                <a:spcPts val="1600"/>
              </a:spcAft>
              <a:buNone/>
            </a:pPr>
            <a:r>
              <a:rPr b="1" lang="zh-TW" sz="1800">
                <a:solidFill>
                  <a:schemeClr val="dk1"/>
                </a:solidFill>
              </a:rPr>
              <a:t>average</a:t>
            </a:r>
            <a:r>
              <a:rPr lang="zh-TW" sz="1800">
                <a:solidFill>
                  <a:schemeClr val="dk1"/>
                </a:solidFill>
              </a:rPr>
              <a:t>:</a:t>
            </a:r>
            <a:r>
              <a:rPr lang="zh-TW" sz="1800">
                <a:solidFill>
                  <a:schemeClr val="accent3"/>
                </a:solidFill>
              </a:rPr>
              <a:t> </a:t>
            </a:r>
            <a:r>
              <a:rPr lang="zh-TW" sz="1800">
                <a:solidFill>
                  <a:srgbClr val="000000"/>
                </a:solidFill>
              </a:rPr>
              <a:t>maximize the overall satisfactions of a group by averaging the recommendation scores of all group members as the group's final score</a:t>
            </a:r>
            <a:endParaRPr sz="1800">
              <a:solidFill>
                <a:srgbClr val="000000"/>
              </a:solidFill>
            </a:endParaRPr>
          </a:p>
        </p:txBody>
      </p:sp>
      <p:pic>
        <p:nvPicPr>
          <p:cNvPr id="788" name="Google Shape;788;p106"/>
          <p:cNvPicPr preferRelativeResize="0"/>
          <p:nvPr/>
        </p:nvPicPr>
        <p:blipFill>
          <a:blip r:embed="rId3">
            <a:alphaModFix/>
          </a:blip>
          <a:stretch>
            <a:fillRect/>
          </a:stretch>
        </p:blipFill>
        <p:spPr>
          <a:xfrm>
            <a:off x="1468963" y="2218602"/>
            <a:ext cx="6423375" cy="1536500"/>
          </a:xfrm>
          <a:prstGeom prst="rect">
            <a:avLst/>
          </a:prstGeom>
          <a:noFill/>
          <a:ln>
            <a:noFill/>
          </a:ln>
        </p:spPr>
      </p:pic>
      <p:sp>
        <p:nvSpPr>
          <p:cNvPr id="789" name="Google Shape;789;p106"/>
          <p:cNvSpPr/>
          <p:nvPr/>
        </p:nvSpPr>
        <p:spPr>
          <a:xfrm>
            <a:off x="1468975" y="3483300"/>
            <a:ext cx="6556800" cy="339600"/>
          </a:xfrm>
          <a:prstGeom prst="rect">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06"/>
          <p:cNvSpPr txBox="1"/>
          <p:nvPr/>
        </p:nvSpPr>
        <p:spPr>
          <a:xfrm>
            <a:off x="3530875" y="4396825"/>
            <a:ext cx="5476800" cy="339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zh-TW" sz="1000"/>
              <a:t>https://reurl.cc/68YWM</a:t>
            </a:r>
            <a:endParaRPr sz="1000"/>
          </a:p>
          <a:p>
            <a:pPr indent="0" lvl="0" marL="0" rtl="0" algn="r">
              <a:spcBef>
                <a:spcPts val="0"/>
              </a:spcBef>
              <a:spcAft>
                <a:spcPts val="0"/>
              </a:spcAft>
              <a:buClr>
                <a:schemeClr val="dk1"/>
              </a:buClr>
              <a:buSzPts val="1100"/>
              <a:buFont typeface="Arial"/>
              <a:buNone/>
            </a:pPr>
            <a:r>
              <a:t/>
            </a:r>
            <a:endParaRPr sz="1000"/>
          </a:p>
          <a:p>
            <a:pPr indent="0" lvl="0" marL="0" rtl="0" algn="r">
              <a:spcBef>
                <a:spcPts val="0"/>
              </a:spcBef>
              <a:spcAft>
                <a:spcPts val="0"/>
              </a:spcAft>
              <a:buNone/>
            </a:pPr>
            <a:r>
              <a:t/>
            </a:r>
            <a:endParaRPr sz="1000"/>
          </a:p>
        </p:txBody>
      </p:sp>
      <p:sp>
        <p:nvSpPr>
          <p:cNvPr id="791" name="Google Shape;791;p106"/>
          <p:cNvSpPr/>
          <p:nvPr/>
        </p:nvSpPr>
        <p:spPr>
          <a:xfrm>
            <a:off x="2823325" y="2124500"/>
            <a:ext cx="377400" cy="1698300"/>
          </a:xfrm>
          <a:prstGeom prst="rect">
            <a:avLst/>
          </a:prstGeom>
          <a:noFill/>
          <a:ln cap="flat" cmpd="sng" w="2857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07"/>
          <p:cNvSpPr txBox="1"/>
          <p:nvPr>
            <p:ph type="title"/>
          </p:nvPr>
        </p:nvSpPr>
        <p:spPr>
          <a:xfrm>
            <a:off x="727650" y="6092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Fixed group vs flexible group</a:t>
            </a:r>
            <a:endParaRPr/>
          </a:p>
        </p:txBody>
      </p:sp>
      <p:sp>
        <p:nvSpPr>
          <p:cNvPr id="797" name="Google Shape;797;p107"/>
          <p:cNvSpPr txBox="1"/>
          <p:nvPr>
            <p:ph idx="1" type="body"/>
          </p:nvPr>
        </p:nvSpPr>
        <p:spPr>
          <a:xfrm>
            <a:off x="729450" y="16216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1800">
                <a:solidFill>
                  <a:srgbClr val="000000"/>
                </a:solidFill>
              </a:rPr>
              <a:t>團體的組成有可能是固定的、也有可能是會變動的</a:t>
            </a:r>
            <a:endParaRPr sz="1800">
              <a:solidFill>
                <a:srgbClr val="000000"/>
              </a:solidFill>
            </a:endParaRPr>
          </a:p>
          <a:p>
            <a:pPr indent="-342900" lvl="0" marL="457200" rtl="0" algn="l">
              <a:spcBef>
                <a:spcPts val="1600"/>
              </a:spcBef>
              <a:spcAft>
                <a:spcPts val="0"/>
              </a:spcAft>
              <a:buSzPts val="1800"/>
              <a:buChar char="●"/>
            </a:pPr>
            <a:r>
              <a:rPr b="1" lang="zh-TW" sz="1800">
                <a:solidFill>
                  <a:schemeClr val="dk1"/>
                </a:solidFill>
              </a:rPr>
              <a:t>Fixed group: </a:t>
            </a:r>
            <a:r>
              <a:rPr lang="zh-TW" sz="1800">
                <a:solidFill>
                  <a:srgbClr val="000000"/>
                </a:solidFill>
              </a:rPr>
              <a:t>家庭、公司成員</a:t>
            </a:r>
            <a:endParaRPr sz="1800">
              <a:solidFill>
                <a:srgbClr val="000000"/>
              </a:solidFill>
            </a:endParaRPr>
          </a:p>
          <a:p>
            <a:pPr indent="-342900" lvl="0" marL="457200" rtl="0" algn="l">
              <a:lnSpc>
                <a:spcPct val="115000"/>
              </a:lnSpc>
              <a:spcBef>
                <a:spcPts val="0"/>
              </a:spcBef>
              <a:spcAft>
                <a:spcPts val="0"/>
              </a:spcAft>
              <a:buSzPts val="1800"/>
              <a:buChar char="●"/>
            </a:pPr>
            <a:r>
              <a:rPr b="1" lang="zh-TW" sz="1800">
                <a:solidFill>
                  <a:schemeClr val="dk1"/>
                </a:solidFill>
              </a:rPr>
              <a:t>Flexible group:</a:t>
            </a:r>
            <a:r>
              <a:rPr lang="zh-TW" sz="1800">
                <a:solidFill>
                  <a:schemeClr val="dk1"/>
                </a:solidFill>
              </a:rPr>
              <a:t> </a:t>
            </a:r>
            <a:r>
              <a:rPr lang="zh-TW" sz="1800">
                <a:solidFill>
                  <a:srgbClr val="000000"/>
                </a:solidFill>
              </a:rPr>
              <a:t>朋友聚餐</a:t>
            </a:r>
            <a:r>
              <a:rPr lang="zh-TW" sz="1800">
                <a:solidFill>
                  <a:srgbClr val="000000"/>
                </a:solidFill>
              </a:rPr>
              <a:t>、研討會出席者</a:t>
            </a:r>
            <a:endParaRPr sz="1800">
              <a:solidFill>
                <a:srgbClr val="000000"/>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108"/>
          <p:cNvSpPr txBox="1"/>
          <p:nvPr>
            <p:ph type="title"/>
          </p:nvPr>
        </p:nvSpPr>
        <p:spPr>
          <a:xfrm>
            <a:off x="729463" y="5933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LFM: feature-based matrix factorization </a:t>
            </a:r>
            <a:r>
              <a:rPr lang="zh-TW" sz="1500"/>
              <a:t>2011</a:t>
            </a:r>
            <a:endParaRPr sz="1500"/>
          </a:p>
        </p:txBody>
      </p:sp>
      <p:sp>
        <p:nvSpPr>
          <p:cNvPr id="803" name="Google Shape;803;p10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04" name="Google Shape;804;p108"/>
          <p:cNvPicPr preferRelativeResize="0"/>
          <p:nvPr/>
        </p:nvPicPr>
        <p:blipFill>
          <a:blip r:embed="rId3">
            <a:alphaModFix/>
          </a:blip>
          <a:stretch>
            <a:fillRect/>
          </a:stretch>
        </p:blipFill>
        <p:spPr>
          <a:xfrm>
            <a:off x="4571989" y="2810375"/>
            <a:ext cx="4274535" cy="2082725"/>
          </a:xfrm>
          <a:prstGeom prst="rect">
            <a:avLst/>
          </a:prstGeom>
          <a:noFill/>
          <a:ln>
            <a:noFill/>
          </a:ln>
        </p:spPr>
      </p:pic>
      <p:sp>
        <p:nvSpPr>
          <p:cNvPr id="805" name="Google Shape;805;p108"/>
          <p:cNvSpPr txBox="1"/>
          <p:nvPr/>
        </p:nvSpPr>
        <p:spPr>
          <a:xfrm>
            <a:off x="3532675" y="4803850"/>
            <a:ext cx="5476800" cy="339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zh-TW" sz="1000">
                <a:solidFill>
                  <a:schemeClr val="dk1"/>
                </a:solidFill>
              </a:rPr>
              <a:t>https://arxiv.org/pdf/1109.2271v3.pdf</a:t>
            </a:r>
            <a:endParaRPr sz="1000"/>
          </a:p>
        </p:txBody>
      </p:sp>
      <p:pic>
        <p:nvPicPr>
          <p:cNvPr id="806" name="Google Shape;806;p108"/>
          <p:cNvPicPr preferRelativeResize="0"/>
          <p:nvPr/>
        </p:nvPicPr>
        <p:blipFill>
          <a:blip r:embed="rId4">
            <a:alphaModFix/>
          </a:blip>
          <a:stretch>
            <a:fillRect/>
          </a:stretch>
        </p:blipFill>
        <p:spPr>
          <a:xfrm>
            <a:off x="729475" y="2810375"/>
            <a:ext cx="3317725" cy="1778250"/>
          </a:xfrm>
          <a:prstGeom prst="rect">
            <a:avLst/>
          </a:prstGeom>
          <a:noFill/>
          <a:ln>
            <a:noFill/>
          </a:ln>
        </p:spPr>
      </p:pic>
      <p:pic>
        <p:nvPicPr>
          <p:cNvPr id="807" name="Google Shape;807;p108"/>
          <p:cNvPicPr preferRelativeResize="0"/>
          <p:nvPr/>
        </p:nvPicPr>
        <p:blipFill>
          <a:blip r:embed="rId5">
            <a:alphaModFix/>
          </a:blip>
          <a:stretch>
            <a:fillRect/>
          </a:stretch>
        </p:blipFill>
        <p:spPr>
          <a:xfrm>
            <a:off x="729474" y="1442524"/>
            <a:ext cx="3360275" cy="1255450"/>
          </a:xfrm>
          <a:prstGeom prst="rect">
            <a:avLst/>
          </a:prstGeom>
          <a:noFill/>
          <a:ln>
            <a:noFill/>
          </a:ln>
        </p:spPr>
      </p:pic>
      <p:pic>
        <p:nvPicPr>
          <p:cNvPr id="808" name="Google Shape;808;p108"/>
          <p:cNvPicPr preferRelativeResize="0"/>
          <p:nvPr/>
        </p:nvPicPr>
        <p:blipFill>
          <a:blip r:embed="rId6">
            <a:alphaModFix/>
          </a:blip>
          <a:stretch>
            <a:fillRect/>
          </a:stretch>
        </p:blipFill>
        <p:spPr>
          <a:xfrm>
            <a:off x="4089752" y="1342500"/>
            <a:ext cx="4906550" cy="14555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109"/>
          <p:cNvSpPr txBox="1"/>
          <p:nvPr>
            <p:ph type="title"/>
          </p:nvPr>
        </p:nvSpPr>
        <p:spPr>
          <a:xfrm>
            <a:off x="729450" y="6165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RBM</a:t>
            </a:r>
            <a:endParaRPr/>
          </a:p>
        </p:txBody>
      </p:sp>
      <p:sp>
        <p:nvSpPr>
          <p:cNvPr id="814" name="Google Shape;814;p109"/>
          <p:cNvSpPr txBox="1"/>
          <p:nvPr>
            <p:ph idx="1" type="body"/>
          </p:nvPr>
        </p:nvSpPr>
        <p:spPr>
          <a:xfrm>
            <a:off x="729450" y="1509825"/>
            <a:ext cx="7688700" cy="2261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zh-TW" sz="1800">
                <a:solidFill>
                  <a:srgbClr val="000000"/>
                </a:solidFill>
              </a:rPr>
              <a:t>1 input layer, 1 hidden layer, output is a distribution (energy funciton) 類似softmax</a:t>
            </a:r>
            <a:endParaRPr sz="1800">
              <a:solidFill>
                <a:srgbClr val="000000"/>
              </a:solidFill>
            </a:endParaRPr>
          </a:p>
          <a:p>
            <a:pPr indent="0" lvl="0" marL="0" rtl="0" algn="l">
              <a:lnSpc>
                <a:spcPct val="115000"/>
              </a:lnSpc>
              <a:spcBef>
                <a:spcPts val="1600"/>
              </a:spcBef>
              <a:spcAft>
                <a:spcPts val="0"/>
              </a:spcAft>
              <a:buNone/>
            </a:pPr>
            <a:r>
              <a:rPr b="1" lang="zh-TW" sz="1800">
                <a:solidFill>
                  <a:srgbClr val="000000"/>
                </a:solidFill>
              </a:rPr>
              <a:t>缺點：</a:t>
            </a:r>
            <a:endParaRPr b="1" sz="1800">
              <a:solidFill>
                <a:srgbClr val="000000"/>
              </a:solidFill>
            </a:endParaRPr>
          </a:p>
          <a:p>
            <a:pPr indent="-342900" lvl="0" marL="457200" rtl="0" algn="l">
              <a:lnSpc>
                <a:spcPct val="115000"/>
              </a:lnSpc>
              <a:spcBef>
                <a:spcPts val="1600"/>
              </a:spcBef>
              <a:spcAft>
                <a:spcPts val="0"/>
              </a:spcAft>
              <a:buClr>
                <a:srgbClr val="000000"/>
              </a:buClr>
              <a:buSzPts val="1800"/>
              <a:buAutoNum type="arabicPeriod"/>
            </a:pPr>
            <a:r>
              <a:rPr lang="zh-TW" sz="1800">
                <a:solidFill>
                  <a:srgbClr val="000000"/>
                </a:solidFill>
              </a:rPr>
              <a:t>GPA IPA無法反映member之間的相互關係</a:t>
            </a:r>
            <a:endParaRPr sz="1800">
              <a:solidFill>
                <a:srgbClr val="000000"/>
              </a:solidFill>
            </a:endParaRPr>
          </a:p>
          <a:p>
            <a:pPr indent="-342900" lvl="0" marL="457200" rtl="0" algn="l">
              <a:lnSpc>
                <a:spcPct val="115000"/>
              </a:lnSpc>
              <a:spcBef>
                <a:spcPts val="0"/>
              </a:spcBef>
              <a:spcAft>
                <a:spcPts val="0"/>
              </a:spcAft>
              <a:buClr>
                <a:srgbClr val="000000"/>
              </a:buClr>
              <a:buSzPts val="1800"/>
              <a:buAutoNum type="arabicPeriod"/>
            </a:pPr>
            <a:r>
              <a:rPr lang="zh-TW" sz="1800">
                <a:solidFill>
                  <a:srgbClr val="000000"/>
                </a:solidFill>
              </a:rPr>
              <a:t>無法找出更詳細或抽象的features，</a:t>
            </a:r>
            <a:br>
              <a:rPr lang="zh-TW" sz="1800">
                <a:solidFill>
                  <a:srgbClr val="000000"/>
                </a:solidFill>
              </a:rPr>
            </a:br>
            <a:r>
              <a:rPr lang="zh-TW" sz="1800">
                <a:solidFill>
                  <a:srgbClr val="000000"/>
                </a:solidFill>
              </a:rPr>
              <a:t>僅能找到直觀、明顯coupling的data關係</a:t>
            </a:r>
            <a:endParaRPr sz="1800">
              <a:solidFill>
                <a:srgbClr val="000000"/>
              </a:solidFill>
            </a:endParaRPr>
          </a:p>
        </p:txBody>
      </p:sp>
      <p:pic>
        <p:nvPicPr>
          <p:cNvPr id="815" name="Google Shape;815;p109"/>
          <p:cNvPicPr preferRelativeResize="0"/>
          <p:nvPr/>
        </p:nvPicPr>
        <p:blipFill>
          <a:blip r:embed="rId3">
            <a:alphaModFix/>
          </a:blip>
          <a:stretch>
            <a:fillRect/>
          </a:stretch>
        </p:blipFill>
        <p:spPr>
          <a:xfrm>
            <a:off x="6160650" y="2002700"/>
            <a:ext cx="2187450" cy="2326675"/>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110"/>
          <p:cNvSpPr txBox="1"/>
          <p:nvPr>
            <p:ph type="title"/>
          </p:nvPr>
        </p:nvSpPr>
        <p:spPr>
          <a:xfrm>
            <a:off x="729450" y="6018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Deep Learning Model: DLGR  </a:t>
            </a:r>
            <a:r>
              <a:rPr lang="zh-TW" sz="1500"/>
              <a:t>2014 AAAI</a:t>
            </a:r>
            <a:endParaRPr sz="1500"/>
          </a:p>
        </p:txBody>
      </p:sp>
      <p:sp>
        <p:nvSpPr>
          <p:cNvPr id="821" name="Google Shape;821;p110"/>
          <p:cNvSpPr txBox="1"/>
          <p:nvPr>
            <p:ph idx="1" type="body"/>
          </p:nvPr>
        </p:nvSpPr>
        <p:spPr>
          <a:xfrm>
            <a:off x="682825" y="1546800"/>
            <a:ext cx="7688700" cy="22611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Char char="●"/>
            </a:pPr>
            <a:r>
              <a:rPr b="1" lang="zh-TW" sz="1800">
                <a:solidFill>
                  <a:schemeClr val="dk1"/>
                </a:solidFill>
              </a:rPr>
              <a:t>Collective features:</a:t>
            </a:r>
            <a:r>
              <a:rPr lang="zh-TW" sz="1800">
                <a:solidFill>
                  <a:srgbClr val="000000"/>
                </a:solidFill>
              </a:rPr>
              <a:t> group所表現的特徵</a:t>
            </a:r>
            <a:endParaRPr sz="1800">
              <a:solidFill>
                <a:srgbClr val="000000"/>
              </a:solidFill>
            </a:endParaRPr>
          </a:p>
          <a:p>
            <a:pPr indent="-342900" lvl="0" marL="457200" rtl="0" algn="l">
              <a:lnSpc>
                <a:spcPct val="115000"/>
              </a:lnSpc>
              <a:spcBef>
                <a:spcPts val="0"/>
              </a:spcBef>
              <a:spcAft>
                <a:spcPts val="0"/>
              </a:spcAft>
              <a:buClr>
                <a:srgbClr val="000000"/>
              </a:buClr>
              <a:buSzPts val="1800"/>
              <a:buChar char="●"/>
            </a:pPr>
            <a:r>
              <a:rPr b="1" lang="zh-TW" sz="1800">
                <a:solidFill>
                  <a:schemeClr val="dk1"/>
                </a:solidFill>
              </a:rPr>
              <a:t>Individual features:</a:t>
            </a:r>
            <a:r>
              <a:rPr lang="zh-TW" sz="1800">
                <a:solidFill>
                  <a:schemeClr val="dk1"/>
                </a:solidFill>
              </a:rPr>
              <a:t> </a:t>
            </a:r>
            <a:r>
              <a:rPr lang="zh-TW" sz="1800">
                <a:solidFill>
                  <a:srgbClr val="000000"/>
                </a:solidFill>
              </a:rPr>
              <a:t>member個人獨立的特徵</a:t>
            </a:r>
            <a:endParaRPr sz="1800">
              <a:solidFill>
                <a:srgbClr val="000000"/>
              </a:solidFill>
            </a:endParaRPr>
          </a:p>
          <a:p>
            <a:pPr indent="-342900" lvl="0" marL="457200" rtl="0" algn="l">
              <a:lnSpc>
                <a:spcPct val="115000"/>
              </a:lnSpc>
              <a:spcBef>
                <a:spcPts val="0"/>
              </a:spcBef>
              <a:spcAft>
                <a:spcPts val="0"/>
              </a:spcAft>
              <a:buClr>
                <a:srgbClr val="000000"/>
              </a:buClr>
              <a:buSzPts val="1800"/>
              <a:buChar char="●"/>
            </a:pPr>
            <a:r>
              <a:rPr b="1" lang="zh-TW" sz="1800">
                <a:solidFill>
                  <a:schemeClr val="dk1"/>
                </a:solidFill>
              </a:rPr>
              <a:t>Member features:</a:t>
            </a:r>
            <a:r>
              <a:rPr lang="zh-TW" sz="1800">
                <a:solidFill>
                  <a:schemeClr val="dk1"/>
                </a:solidFill>
              </a:rPr>
              <a:t> </a:t>
            </a:r>
            <a:r>
              <a:rPr lang="zh-TW" sz="1800">
                <a:solidFill>
                  <a:srgbClr val="000000"/>
                </a:solidFill>
              </a:rPr>
              <a:t>當member在group中的決定特徵</a:t>
            </a:r>
            <a:endParaRPr sz="1800">
              <a:solidFill>
                <a:srgbClr val="000000"/>
              </a:solidFill>
            </a:endParaRPr>
          </a:p>
        </p:txBody>
      </p:sp>
      <p:pic>
        <p:nvPicPr>
          <p:cNvPr id="822" name="Google Shape;822;p110"/>
          <p:cNvPicPr preferRelativeResize="0"/>
          <p:nvPr/>
        </p:nvPicPr>
        <p:blipFill rotWithShape="1">
          <a:blip r:embed="rId3">
            <a:alphaModFix/>
          </a:blip>
          <a:srcRect b="0" l="9925" r="5314" t="0"/>
          <a:stretch/>
        </p:blipFill>
        <p:spPr>
          <a:xfrm>
            <a:off x="3532675" y="2787324"/>
            <a:ext cx="4956100" cy="1870550"/>
          </a:xfrm>
          <a:prstGeom prst="rect">
            <a:avLst/>
          </a:prstGeom>
          <a:noFill/>
          <a:ln>
            <a:noFill/>
          </a:ln>
        </p:spPr>
      </p:pic>
      <p:sp>
        <p:nvSpPr>
          <p:cNvPr id="823" name="Google Shape;823;p110"/>
          <p:cNvSpPr txBox="1"/>
          <p:nvPr/>
        </p:nvSpPr>
        <p:spPr>
          <a:xfrm>
            <a:off x="3532675" y="4803850"/>
            <a:ext cx="5476800" cy="339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zh-TW" sz="1000"/>
              <a:t>https://reurl.cc/EAe7m</a:t>
            </a:r>
            <a:endParaRPr sz="1000"/>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7" name="Shape 827"/>
        <p:cNvGrpSpPr/>
        <p:nvPr/>
      </p:nvGrpSpPr>
      <p:grpSpPr>
        <a:xfrm>
          <a:off x="0" y="0"/>
          <a:ext cx="0" cy="0"/>
          <a:chOff x="0" y="0"/>
          <a:chExt cx="0" cy="0"/>
        </a:xfrm>
      </p:grpSpPr>
      <p:pic>
        <p:nvPicPr>
          <p:cNvPr id="828" name="Google Shape;828;p111"/>
          <p:cNvPicPr preferRelativeResize="0"/>
          <p:nvPr/>
        </p:nvPicPr>
        <p:blipFill>
          <a:blip r:embed="rId3">
            <a:alphaModFix/>
          </a:blip>
          <a:stretch>
            <a:fillRect/>
          </a:stretch>
        </p:blipFill>
        <p:spPr>
          <a:xfrm>
            <a:off x="2000400" y="600825"/>
            <a:ext cx="6831900" cy="4203025"/>
          </a:xfrm>
          <a:prstGeom prst="rect">
            <a:avLst/>
          </a:prstGeom>
          <a:noFill/>
          <a:ln>
            <a:noFill/>
          </a:ln>
        </p:spPr>
      </p:pic>
      <p:sp>
        <p:nvSpPr>
          <p:cNvPr id="829" name="Google Shape;829;p111"/>
          <p:cNvSpPr txBox="1"/>
          <p:nvPr>
            <p:ph type="title"/>
          </p:nvPr>
        </p:nvSpPr>
        <p:spPr>
          <a:xfrm>
            <a:off x="727650" y="6008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Attention</a:t>
            </a:r>
            <a:endParaRPr/>
          </a:p>
        </p:txBody>
      </p:sp>
      <p:sp>
        <p:nvSpPr>
          <p:cNvPr id="830" name="Google Shape;830;p111"/>
          <p:cNvSpPr txBox="1"/>
          <p:nvPr/>
        </p:nvSpPr>
        <p:spPr>
          <a:xfrm>
            <a:off x="3532675" y="4803850"/>
            <a:ext cx="5476800" cy="339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zh-TW" sz="1000">
                <a:solidFill>
                  <a:schemeClr val="dk1"/>
                </a:solidFill>
              </a:rPr>
              <a:t>https://reurl.cc/OOnGA</a:t>
            </a:r>
            <a:endParaRPr sz="1000"/>
          </a:p>
        </p:txBody>
      </p:sp>
      <p:pic>
        <p:nvPicPr>
          <p:cNvPr id="831" name="Google Shape;831;p111"/>
          <p:cNvPicPr preferRelativeResize="0"/>
          <p:nvPr/>
        </p:nvPicPr>
        <p:blipFill>
          <a:blip r:embed="rId4">
            <a:alphaModFix/>
          </a:blip>
          <a:stretch>
            <a:fillRect/>
          </a:stretch>
        </p:blipFill>
        <p:spPr>
          <a:xfrm>
            <a:off x="2000400" y="4375250"/>
            <a:ext cx="1856301" cy="193625"/>
          </a:xfrm>
          <a:prstGeom prst="rect">
            <a:avLst/>
          </a:prstGeom>
          <a:noFill/>
          <a:ln>
            <a:noFill/>
          </a:ln>
        </p:spPr>
      </p:pic>
      <p:sp>
        <p:nvSpPr>
          <p:cNvPr id="832" name="Google Shape;832;p111"/>
          <p:cNvSpPr/>
          <p:nvPr/>
        </p:nvSpPr>
        <p:spPr>
          <a:xfrm>
            <a:off x="1817725" y="2820825"/>
            <a:ext cx="6893700" cy="572700"/>
          </a:xfrm>
          <a:prstGeom prst="rect">
            <a:avLst/>
          </a:prstGeom>
          <a:noFill/>
          <a:ln cap="flat" cmpd="sng" w="28575">
            <a:solidFill>
              <a:srgbClr val="F6B26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3" name="Google Shape;833;p111"/>
          <p:cNvPicPr preferRelativeResize="0"/>
          <p:nvPr/>
        </p:nvPicPr>
        <p:blipFill>
          <a:blip r:embed="rId5">
            <a:alphaModFix/>
          </a:blip>
          <a:stretch>
            <a:fillRect/>
          </a:stretch>
        </p:blipFill>
        <p:spPr>
          <a:xfrm>
            <a:off x="1889350" y="3024750"/>
            <a:ext cx="655954" cy="269825"/>
          </a:xfrm>
          <a:prstGeom prst="rect">
            <a:avLst/>
          </a:prstGeom>
          <a:noFill/>
          <a:ln>
            <a:noFill/>
          </a:ln>
        </p:spPr>
      </p:pic>
      <p:sp>
        <p:nvSpPr>
          <p:cNvPr id="834" name="Google Shape;834;p111"/>
          <p:cNvSpPr/>
          <p:nvPr/>
        </p:nvSpPr>
        <p:spPr>
          <a:xfrm>
            <a:off x="2024050" y="4043675"/>
            <a:ext cx="6687300" cy="572700"/>
          </a:xfrm>
          <a:prstGeom prst="rect">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5" name="Google Shape;835;p111"/>
          <p:cNvPicPr preferRelativeResize="0"/>
          <p:nvPr/>
        </p:nvPicPr>
        <p:blipFill>
          <a:blip r:embed="rId6">
            <a:alphaModFix/>
          </a:blip>
          <a:stretch>
            <a:fillRect/>
          </a:stretch>
        </p:blipFill>
        <p:spPr>
          <a:xfrm>
            <a:off x="1398725" y="2087944"/>
            <a:ext cx="1496076" cy="339600"/>
          </a:xfrm>
          <a:prstGeom prst="rect">
            <a:avLst/>
          </a:prstGeom>
          <a:noFill/>
          <a:ln>
            <a:noFill/>
          </a:ln>
        </p:spPr>
      </p:pic>
      <p:sp>
        <p:nvSpPr>
          <p:cNvPr id="836" name="Google Shape;836;p111"/>
          <p:cNvSpPr/>
          <p:nvPr/>
        </p:nvSpPr>
        <p:spPr>
          <a:xfrm>
            <a:off x="1243025" y="1918900"/>
            <a:ext cx="7185900" cy="6777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7" name="Google Shape;837;p111"/>
          <p:cNvPicPr preferRelativeResize="0"/>
          <p:nvPr/>
        </p:nvPicPr>
        <p:blipFill>
          <a:blip r:embed="rId7">
            <a:alphaModFix/>
          </a:blip>
          <a:stretch>
            <a:fillRect/>
          </a:stretch>
        </p:blipFill>
        <p:spPr>
          <a:xfrm>
            <a:off x="6808200" y="1220150"/>
            <a:ext cx="920350" cy="496325"/>
          </a:xfrm>
          <a:prstGeom prst="rect">
            <a:avLst/>
          </a:prstGeom>
          <a:noFill/>
          <a:ln>
            <a:noFill/>
          </a:ln>
        </p:spPr>
      </p:pic>
      <p:sp>
        <p:nvSpPr>
          <p:cNvPr id="838" name="Google Shape;838;p111"/>
          <p:cNvSpPr/>
          <p:nvPr/>
        </p:nvSpPr>
        <p:spPr>
          <a:xfrm>
            <a:off x="5243575" y="1018725"/>
            <a:ext cx="2606400" cy="782100"/>
          </a:xfrm>
          <a:prstGeom prst="rect">
            <a:avLst/>
          </a:prstGeom>
          <a:noFill/>
          <a:ln cap="flat" cmpd="sng" w="28575">
            <a:solidFill>
              <a:srgbClr val="3D85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9" name="Google Shape;839;p111"/>
          <p:cNvPicPr preferRelativeResize="0"/>
          <p:nvPr/>
        </p:nvPicPr>
        <p:blipFill>
          <a:blip r:embed="rId8">
            <a:alphaModFix/>
          </a:blip>
          <a:stretch>
            <a:fillRect/>
          </a:stretch>
        </p:blipFill>
        <p:spPr>
          <a:xfrm>
            <a:off x="5927577" y="600825"/>
            <a:ext cx="2052053" cy="339600"/>
          </a:xfrm>
          <a:prstGeom prst="rect">
            <a:avLst/>
          </a:prstGeom>
          <a:noFill/>
          <a:ln>
            <a:noFill/>
          </a:ln>
        </p:spPr>
      </p:pic>
      <p:sp>
        <p:nvSpPr>
          <p:cNvPr id="840" name="Google Shape;840;p111"/>
          <p:cNvSpPr/>
          <p:nvPr/>
        </p:nvSpPr>
        <p:spPr>
          <a:xfrm>
            <a:off x="5224875" y="569700"/>
            <a:ext cx="2754900" cy="339600"/>
          </a:xfrm>
          <a:prstGeom prst="rect">
            <a:avLst/>
          </a:prstGeom>
          <a:noFill/>
          <a:ln cap="flat" cmpd="sng" w="28575">
            <a:solidFill>
              <a:srgbClr val="674EA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11"/>
          <p:cNvSpPr txBox="1"/>
          <p:nvPr/>
        </p:nvSpPr>
        <p:spPr>
          <a:xfrm>
            <a:off x="489825" y="2859075"/>
            <a:ext cx="1242300" cy="4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a:solidFill>
                  <a:srgbClr val="BF9000"/>
                </a:solidFill>
                <a:latin typeface="Lato"/>
                <a:ea typeface="Lato"/>
                <a:cs typeface="Lato"/>
                <a:sym typeface="Lato"/>
              </a:rPr>
              <a:t>對其他用戶的注重程度</a:t>
            </a:r>
            <a:endParaRPr b="1">
              <a:solidFill>
                <a:srgbClr val="BF9000"/>
              </a:solidFill>
              <a:latin typeface="Lato"/>
              <a:ea typeface="Lato"/>
              <a:cs typeface="Lato"/>
              <a:sym typeface="Lato"/>
            </a:endParaRPr>
          </a:p>
        </p:txBody>
      </p:sp>
      <p:sp>
        <p:nvSpPr>
          <p:cNvPr id="842" name="Google Shape;842;p111"/>
          <p:cNvSpPr txBox="1"/>
          <p:nvPr/>
        </p:nvSpPr>
        <p:spPr>
          <a:xfrm>
            <a:off x="432175" y="4081925"/>
            <a:ext cx="1496100" cy="4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a:solidFill>
                  <a:srgbClr val="E06666"/>
                </a:solidFill>
                <a:latin typeface="Lato"/>
                <a:ea typeface="Lato"/>
                <a:cs typeface="Lato"/>
                <a:sym typeface="Lato"/>
              </a:rPr>
              <a:t>每一用戶對於所有其他用戶</a:t>
            </a:r>
            <a:endParaRPr b="1">
              <a:solidFill>
                <a:srgbClr val="E06666"/>
              </a:solidFill>
              <a:latin typeface="Lato"/>
              <a:ea typeface="Lato"/>
              <a:cs typeface="Lato"/>
              <a:sym typeface="Lato"/>
            </a:endParaRPr>
          </a:p>
        </p:txBody>
      </p:sp>
      <p:sp>
        <p:nvSpPr>
          <p:cNvPr id="843" name="Google Shape;843;p111"/>
          <p:cNvSpPr txBox="1"/>
          <p:nvPr/>
        </p:nvSpPr>
        <p:spPr>
          <a:xfrm>
            <a:off x="4295000" y="522525"/>
            <a:ext cx="1162200" cy="4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a:solidFill>
                  <a:srgbClr val="674EA7"/>
                </a:solidFill>
                <a:latin typeface="Lato"/>
                <a:ea typeface="Lato"/>
                <a:cs typeface="Lato"/>
                <a:sym typeface="Lato"/>
              </a:rPr>
              <a:t>團體評分</a:t>
            </a:r>
            <a:endParaRPr b="1">
              <a:solidFill>
                <a:srgbClr val="674EA7"/>
              </a:solidFill>
              <a:latin typeface="Lato"/>
              <a:ea typeface="Lato"/>
              <a:cs typeface="Lato"/>
              <a:sym typeface="Lato"/>
            </a:endParaRPr>
          </a:p>
        </p:txBody>
      </p:sp>
      <p:sp>
        <p:nvSpPr>
          <p:cNvPr id="844" name="Google Shape;844;p111"/>
          <p:cNvSpPr txBox="1"/>
          <p:nvPr/>
        </p:nvSpPr>
        <p:spPr>
          <a:xfrm>
            <a:off x="3689200" y="1335563"/>
            <a:ext cx="1421400" cy="39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a:solidFill>
                  <a:srgbClr val="3D85C6"/>
                </a:solidFill>
                <a:latin typeface="Lato"/>
                <a:ea typeface="Lato"/>
                <a:cs typeface="Lato"/>
                <a:sym typeface="Lato"/>
              </a:rPr>
              <a:t>BPR排序優化</a:t>
            </a:r>
            <a:endParaRPr b="1">
              <a:solidFill>
                <a:srgbClr val="3D85C6"/>
              </a:solidFill>
              <a:latin typeface="Lato"/>
              <a:ea typeface="Lato"/>
              <a:cs typeface="Lato"/>
              <a:sym typeface="Lato"/>
            </a:endParaRPr>
          </a:p>
          <a:p>
            <a:pPr indent="0" lvl="0" marL="0" rtl="0" algn="l">
              <a:spcBef>
                <a:spcPts val="0"/>
              </a:spcBef>
              <a:spcAft>
                <a:spcPts val="0"/>
              </a:spcAft>
              <a:buNone/>
            </a:pPr>
            <a:r>
              <a:rPr b="1" lang="zh-TW" sz="1000">
                <a:solidFill>
                  <a:srgbClr val="3D85C6"/>
                </a:solidFill>
                <a:latin typeface="Lato"/>
                <a:ea typeface="Lato"/>
                <a:cs typeface="Lato"/>
                <a:sym typeface="Lato"/>
              </a:rPr>
              <a:t>group k, item i, item j</a:t>
            </a:r>
            <a:endParaRPr b="1" sz="1000">
              <a:solidFill>
                <a:srgbClr val="3D85C6"/>
              </a:solidFill>
              <a:latin typeface="Lato"/>
              <a:ea typeface="Lato"/>
              <a:cs typeface="Lato"/>
              <a:sym typeface="Lato"/>
            </a:endParaRPr>
          </a:p>
        </p:txBody>
      </p:sp>
      <p:sp>
        <p:nvSpPr>
          <p:cNvPr id="845" name="Google Shape;845;p111"/>
          <p:cNvSpPr txBox="1"/>
          <p:nvPr/>
        </p:nvSpPr>
        <p:spPr>
          <a:xfrm>
            <a:off x="489825" y="2009650"/>
            <a:ext cx="1162200" cy="4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zh-TW">
                <a:solidFill>
                  <a:srgbClr val="6AA84F"/>
                </a:solidFill>
                <a:latin typeface="Lato"/>
                <a:ea typeface="Lato"/>
                <a:cs typeface="Lato"/>
                <a:sym typeface="Lato"/>
              </a:rPr>
              <a:t>SUM</a:t>
            </a:r>
            <a:endParaRPr b="1">
              <a:solidFill>
                <a:srgbClr val="6AA84F"/>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